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5"/>
  </p:notesMasterIdLst>
  <p:sldIdLst>
    <p:sldId id="256" r:id="rId4"/>
    <p:sldId id="303" r:id="rId6"/>
    <p:sldId id="284" r:id="rId7"/>
    <p:sldId id="258" r:id="rId8"/>
    <p:sldId id="339" r:id="rId9"/>
    <p:sldId id="340" r:id="rId10"/>
    <p:sldId id="292" r:id="rId11"/>
    <p:sldId id="341" r:id="rId12"/>
    <p:sldId id="285" r:id="rId13"/>
    <p:sldId id="345" r:id="rId14"/>
    <p:sldId id="346" r:id="rId15"/>
    <p:sldId id="347" r:id="rId16"/>
    <p:sldId id="302" r:id="rId17"/>
    <p:sldId id="286" r:id="rId18"/>
    <p:sldId id="342" r:id="rId19"/>
    <p:sldId id="343" r:id="rId20"/>
    <p:sldId id="344" r:id="rId21"/>
    <p:sldId id="287" r:id="rId22"/>
    <p:sldId id="283" r:id="rId23"/>
    <p:sldId id="259" r:id="rId24"/>
    <p:sldId id="315" r:id="rId25"/>
  </p:sldIdLst>
  <p:sldSz cx="12192000" cy="6858000"/>
  <p:notesSz cx="6858000" cy="9144000"/>
  <p:embeddedFontLst>
    <p:embeddedFont>
      <p:font typeface="Book Antiqua" panose="02040602050305030304" pitchFamily="18" charset="0"/>
      <p:regular r:id="rId30"/>
    </p:embeddedFont>
    <p:embeddedFont>
      <p:font typeface="等线" panose="02010600030101010101" charset="-122"/>
      <p:regular r:id="rId31"/>
    </p:embeddedFont>
    <p:embeddedFont>
      <p:font typeface="Broadway" panose="04040905080B02020502" pitchFamily="82" charset="0"/>
      <p:regular r:id="rId32"/>
    </p:embeddedFont>
    <p:embeddedFont>
      <p:font typeface="微软雅黑" panose="020B0502040204020203" pitchFamily="34" charset="-122"/>
      <p:regular r:id="rId33"/>
    </p:embeddedFont>
    <p:embeddedFont>
      <p:font typeface="方正姚体" panose="02010601030101010101" pitchFamily="2" charset="-122"/>
      <p:regular r:id="rId34"/>
    </p:embeddedFont>
    <p:embeddedFont>
      <p:font typeface="MV Boli" panose="02000500030200090000" pitchFamily="2" charset="0"/>
      <p:regular r:id="rId35"/>
    </p:embeddedFont>
    <p:embeddedFont>
      <p:font typeface="Segoe Print" panose="02000600000000000000" charset="0"/>
      <p:regular r:id="rId36"/>
    </p:embeddedFont>
    <p:embeddedFont>
      <p:font typeface="WPS-Numbers" pitchFamily="2" charset="0"/>
      <p:regular r:id="rId37"/>
    </p:embeddedFont>
    <p:embeddedFont>
      <p:font typeface="Calibri" panose="020F0502020204030204" charset="0"/>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73BABD8-9A76-47DE-BB31-872303970BD0}">
          <p14:sldIdLst>
            <p14:sldId id="256"/>
            <p14:sldId id="303"/>
            <p14:sldId id="284"/>
            <p14:sldId id="258"/>
            <p14:sldId id="339"/>
            <p14:sldId id="340"/>
            <p14:sldId id="292"/>
            <p14:sldId id="341"/>
            <p14:sldId id="285"/>
            <p14:sldId id="345"/>
            <p14:sldId id="346"/>
            <p14:sldId id="347"/>
            <p14:sldId id="302"/>
            <p14:sldId id="286"/>
            <p14:sldId id="342"/>
            <p14:sldId id="343"/>
            <p14:sldId id="344"/>
            <p14:sldId id="287"/>
            <p14:sldId id="283"/>
            <p14:sldId id="259"/>
            <p14:sldId id="315"/>
          </p14:sldIdLst>
        </p14:section>
        <p14:section name="图片" id="{BB00E735-EDAE-4FD4-AAE0-3C902B1C02DE}">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7"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B0707"/>
    <a:srgbClr val="570505"/>
    <a:srgbClr val="950909"/>
    <a:srgbClr val="480404"/>
    <a:srgbClr val="9A0000"/>
    <a:srgbClr val="D91111"/>
    <a:srgbClr val="8C6634"/>
    <a:srgbClr val="BE9052"/>
    <a:srgbClr val="D7BA94"/>
    <a:srgbClr val="A3C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684" autoAdjust="0"/>
  </p:normalViewPr>
  <p:slideViewPr>
    <p:cSldViewPr snapToGrid="0" showGuides="1">
      <p:cViewPr varScale="1">
        <p:scale>
          <a:sx n="120" d="100"/>
          <a:sy n="120" d="100"/>
        </p:scale>
        <p:origin x="490" y="67"/>
      </p:cViewPr>
      <p:guideLst>
        <p:guide orient="horz" pos="2263"/>
        <p:guide pos="3811"/>
      </p:guideLst>
    </p:cSldViewPr>
  </p:slideViewPr>
  <p:notesTextViewPr>
    <p:cViewPr>
      <p:scale>
        <a:sx n="3" d="2"/>
        <a:sy n="3" d="2"/>
      </p:scale>
      <p:origin x="0" y="0"/>
    </p:cViewPr>
  </p:notesTextViewPr>
  <p:sorterViewPr>
    <p:cViewPr>
      <p:scale>
        <a:sx n="100" d="100"/>
        <a:sy n="100" d="100"/>
      </p:scale>
      <p:origin x="0" y="-17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101.xml"/><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04T01:15:24.539" idx="1">
    <p:pos x="10" y="10"/>
    <p:text/>
  </p:cm>
  <p:cm authorId="1" dt="2023-05-04T01:15:24.575" idx="2">
    <p:pos x="166" y="166"/>
    <p:text/>
  </p:cm>
  <p:cm authorId="1" dt="2023-05-04T01:15:24.582" idx="3">
    <p:pos x="322" y="322"/>
    <p:text/>
  </p:cm>
  <p:cm authorId="1" dt="2023-05-04T01:15:24.737" idx="4">
    <p:pos x="478" y="478"/>
    <p:text/>
  </p:cm>
  <p:cm authorId="1" dt="2023-05-04T01:23:29.307" idx="5">
    <p:pos x="5894" y="1131"/>
    <p:text/>
  </p:cm>
  <p:cm authorId="1" dt="2023-05-04T01:23:29.343" idx="6">
    <p:pos x="6050" y="1287"/>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04T01:45:33.073" idx="7">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BEA484-A6F0-4A35-B3A5-A960651DB3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858F9B-2524-4C44-82FE-220B9167BF4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zh-CN" sz="1200" kern="100" dirty="0">
                <a:solidFill>
                  <a:srgbClr val="000000"/>
                </a:solidFill>
                <a:effectLst/>
                <a:ea typeface="华光中圆_CNKI"/>
                <a:cs typeface="华光中圆_CNKI"/>
              </a:rPr>
              <a:t>王诤，原名吴人鉴，</a:t>
            </a:r>
            <a:r>
              <a:rPr lang="en-US" altLang="zh-CN" sz="1200" kern="100" dirty="0">
                <a:solidFill>
                  <a:srgbClr val="000000"/>
                </a:solidFill>
                <a:effectLst/>
                <a:ea typeface="华光中圆_CNKI"/>
                <a:cs typeface="华光中圆_CNKI"/>
              </a:rPr>
              <a:t>1909</a:t>
            </a:r>
            <a:r>
              <a:rPr lang="zh-CN" altLang="zh-CN" sz="1200" kern="100" dirty="0">
                <a:solidFill>
                  <a:srgbClr val="000000"/>
                </a:solidFill>
                <a:effectLst/>
                <a:ea typeface="华光中圆_CNKI"/>
                <a:cs typeface="华光中圆_CNKI"/>
              </a:rPr>
              <a:t>年</a:t>
            </a:r>
            <a:r>
              <a:rPr lang="en-US" altLang="zh-CN" sz="1200" kern="100" dirty="0">
                <a:solidFill>
                  <a:srgbClr val="000000"/>
                </a:solidFill>
                <a:effectLst/>
                <a:ea typeface="华光中圆_CNKI"/>
                <a:cs typeface="华光中圆_CNKI"/>
              </a:rPr>
              <a:t>5</a:t>
            </a:r>
            <a:r>
              <a:rPr lang="zh-CN" altLang="zh-CN" sz="1200" kern="100" dirty="0">
                <a:solidFill>
                  <a:srgbClr val="000000"/>
                </a:solidFill>
                <a:effectLst/>
                <a:ea typeface="华光中圆_CNKI"/>
                <a:cs typeface="华光中圆_CNKI"/>
              </a:rPr>
              <a:t>月</a:t>
            </a:r>
            <a:r>
              <a:rPr lang="en-US" altLang="zh-CN" sz="1200" kern="100" dirty="0">
                <a:solidFill>
                  <a:srgbClr val="000000"/>
                </a:solidFill>
                <a:effectLst/>
                <a:ea typeface="华光中圆_CNKI"/>
                <a:cs typeface="华光中圆_CNKI"/>
              </a:rPr>
              <a:t>16</a:t>
            </a:r>
            <a:r>
              <a:rPr lang="zh-CN" altLang="zh-CN" sz="1200" kern="100" dirty="0">
                <a:solidFill>
                  <a:srgbClr val="000000"/>
                </a:solidFill>
                <a:effectLst/>
                <a:ea typeface="华光中圆_CNKI"/>
                <a:cs typeface="华光中圆_CNKI"/>
              </a:rPr>
              <a:t>日出生于江苏省武进县。</a:t>
            </a:r>
            <a:endParaRPr lang="en-US" altLang="zh-CN" sz="1200" kern="100" dirty="0">
              <a:solidFill>
                <a:srgbClr val="000000"/>
              </a:solidFill>
              <a:effectLst/>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en-US" altLang="zh-CN" sz="1200" kern="100" dirty="0">
              <a:solidFill>
                <a:srgbClr val="000000"/>
              </a:solidFill>
              <a:effectLst/>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dirty="0">
                <a:solidFill>
                  <a:srgbClr val="000000"/>
                </a:solidFill>
                <a:effectLst/>
                <a:latin typeface="华光中圆_CNKI"/>
                <a:ea typeface="+mn-ea"/>
                <a:cs typeface="华光中圆_CNKI"/>
              </a:rPr>
              <a:t>1928</a:t>
            </a:r>
            <a:r>
              <a:rPr lang="zh-CN" altLang="zh-CN" sz="1200" dirty="0">
                <a:solidFill>
                  <a:srgbClr val="000000"/>
                </a:solidFill>
                <a:effectLst/>
                <a:latin typeface="宋体" panose="02010600030101010101" pitchFamily="2" charset="-122"/>
                <a:ea typeface="华光中圆_CNKI"/>
                <a:cs typeface="华光中圆_CNKI"/>
              </a:rPr>
              <a:t>年，王诤考入黄埔军校。军校毕业后，他被分配到了国民党军中担任无线电报务员。</a:t>
            </a:r>
            <a:endParaRPr lang="zh-CN" altLang="zh-CN" sz="1200" dirty="0">
              <a:effectLst/>
              <a:latin typeface="宋体" panose="02010600030101010101" pitchFamily="2" charset="-122"/>
              <a:ea typeface="+mn-ea"/>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200" spc="50" dirty="0">
                <a:solidFill>
                  <a:srgbClr val="4D4F53"/>
                </a:solidFill>
                <a:effectLst/>
                <a:latin typeface="华光中圆_CNKI"/>
                <a:ea typeface="+mn-ea"/>
                <a:cs typeface="华光中圆_CNKI"/>
              </a:rPr>
              <a:t>第二位要讲的杰出人物便是李白先生。</a:t>
            </a:r>
            <a:r>
              <a:rPr lang="en-US" altLang="zh-CN" sz="1200" spc="50" dirty="0">
                <a:solidFill>
                  <a:srgbClr val="4D4F53"/>
                </a:solidFill>
                <a:effectLst/>
                <a:latin typeface="华光中圆_CNKI"/>
                <a:ea typeface="+mn-ea"/>
                <a:cs typeface="华光中圆_CNKI"/>
              </a:rPr>
              <a:t> </a:t>
            </a:r>
            <a:endParaRPr lang="en-US" altLang="zh-CN" sz="1200" spc="50" dirty="0">
              <a:solidFill>
                <a:srgbClr val="4D4F53"/>
              </a:solidFill>
              <a:effectLst/>
              <a:latin typeface="华光中圆_CNKI"/>
              <a:ea typeface="+mn-ea"/>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en-US" altLang="zh-CN" sz="1200" spc="50" dirty="0">
              <a:solidFill>
                <a:srgbClr val="4D4F53"/>
              </a:solidFill>
              <a:effectLst/>
              <a:latin typeface="华光中圆_CNKI"/>
              <a:ea typeface="+mn-ea"/>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spc="50" dirty="0">
                <a:solidFill>
                  <a:srgbClr val="4D4F53"/>
                </a:solidFill>
                <a:effectLst/>
                <a:latin typeface="华光中圆_CNKI"/>
                <a:ea typeface="+mn-ea"/>
                <a:cs typeface="华光中圆_CNKI"/>
              </a:rPr>
              <a:t> 1910</a:t>
            </a:r>
            <a:r>
              <a:rPr lang="zh-CN" altLang="zh-CN" sz="1200" spc="50" dirty="0">
                <a:solidFill>
                  <a:srgbClr val="4D4F53"/>
                </a:solidFill>
                <a:effectLst/>
                <a:latin typeface="宋体" panose="02010600030101010101" pitchFamily="2" charset="-122"/>
                <a:ea typeface="华光中圆_CNKI"/>
                <a:cs typeface="华光中圆_CNKI"/>
              </a:rPr>
              <a:t>年李白出生于湖南的一户贫农家庭。</a:t>
            </a: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r>
              <a:rPr lang="zh-CN" altLang="zh-CN" sz="1200" spc="50" dirty="0">
                <a:solidFill>
                  <a:srgbClr val="4D4F53"/>
                </a:solidFill>
                <a:effectLst/>
                <a:latin typeface="宋体" panose="02010600030101010101" pitchFamily="2" charset="-122"/>
                <a:ea typeface="华光中圆_CNKI"/>
                <a:cs typeface="华光中圆_CNKI"/>
              </a:rPr>
              <a:t>从小受到革命思想熏陶的他，</a:t>
            </a:r>
            <a:r>
              <a:rPr lang="en-US" altLang="zh-CN" sz="1200" spc="50" dirty="0">
                <a:solidFill>
                  <a:srgbClr val="4D4F53"/>
                </a:solidFill>
                <a:effectLst/>
                <a:latin typeface="宋体" panose="02010600030101010101" pitchFamily="2" charset="-122"/>
                <a:ea typeface="华光中圆_CNKI"/>
                <a:cs typeface="华光中圆_CNKI"/>
              </a:rPr>
              <a:t>15 </a:t>
            </a:r>
            <a:r>
              <a:rPr lang="zh-CN" altLang="zh-CN" sz="1200" spc="50" dirty="0">
                <a:solidFill>
                  <a:srgbClr val="4D4F53"/>
                </a:solidFill>
                <a:effectLst/>
                <a:latin typeface="宋体" panose="02010600030101010101" pitchFamily="2" charset="-122"/>
                <a:ea typeface="华光中圆_CNKI"/>
                <a:cs typeface="华光中圆_CNKI"/>
              </a:rPr>
              <a:t>岁时就加入了中国共产党，</a:t>
            </a: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r>
              <a:rPr lang="zh-CN" altLang="zh-CN" sz="1200" spc="50" dirty="0">
                <a:solidFill>
                  <a:srgbClr val="4D4F53"/>
                </a:solidFill>
                <a:effectLst/>
                <a:latin typeface="宋体" panose="02010600030101010101" pitchFamily="2" charset="-122"/>
                <a:ea typeface="华光中圆_CNKI"/>
                <a:cs typeface="华光中圆_CNKI"/>
              </a:rPr>
              <a:t>并于</a:t>
            </a:r>
            <a:r>
              <a:rPr lang="en-US" altLang="zh-CN" sz="1200" spc="50" dirty="0">
                <a:solidFill>
                  <a:srgbClr val="4D4F53"/>
                </a:solidFill>
                <a:effectLst/>
                <a:latin typeface="宋体" panose="02010600030101010101" pitchFamily="2" charset="-122"/>
                <a:ea typeface="华光中圆_CNKI"/>
                <a:cs typeface="华光中圆_CNKI"/>
              </a:rPr>
              <a:t>1927</a:t>
            </a:r>
            <a:r>
              <a:rPr lang="zh-CN" altLang="zh-CN" sz="1200" spc="50" dirty="0">
                <a:solidFill>
                  <a:srgbClr val="4D4F53"/>
                </a:solidFill>
                <a:effectLst/>
                <a:latin typeface="宋体" panose="02010600030101010101" pitchFamily="2" charset="-122"/>
                <a:ea typeface="华光中圆_CNKI"/>
                <a:cs typeface="华光中圆_CNKI"/>
              </a:rPr>
              <a:t>年参加了湘赣</a:t>
            </a:r>
            <a:r>
              <a:rPr lang="zh-CN" altLang="en-US" sz="1200" spc="50" dirty="0">
                <a:solidFill>
                  <a:srgbClr val="4D4F53"/>
                </a:solidFill>
                <a:effectLst/>
                <a:latin typeface="宋体" panose="02010600030101010101" pitchFamily="2" charset="-122"/>
                <a:ea typeface="华光中圆_CNKI"/>
                <a:cs typeface="华光中圆_CNKI"/>
              </a:rPr>
              <a:t>（</a:t>
            </a:r>
            <a:r>
              <a:rPr lang="en-US" altLang="zh-CN" sz="1200" spc="50" dirty="0" err="1">
                <a:solidFill>
                  <a:srgbClr val="4D4F53"/>
                </a:solidFill>
                <a:effectLst/>
                <a:latin typeface="宋体" panose="02010600030101010101" pitchFamily="2" charset="-122"/>
                <a:ea typeface="华光中圆_CNKI"/>
                <a:cs typeface="华光中圆_CNKI"/>
              </a:rPr>
              <a:t>gan</a:t>
            </a:r>
            <a:r>
              <a:rPr lang="zh-CN" altLang="en-US" sz="1200" spc="50" dirty="0">
                <a:solidFill>
                  <a:srgbClr val="4D4F53"/>
                </a:solidFill>
                <a:effectLst/>
                <a:latin typeface="宋体" panose="02010600030101010101" pitchFamily="2" charset="-122"/>
                <a:ea typeface="华光中圆_CNKI"/>
                <a:cs typeface="华光中圆_CNKI"/>
              </a:rPr>
              <a:t>）</a:t>
            </a:r>
            <a:r>
              <a:rPr lang="zh-CN" altLang="zh-CN" sz="1200" spc="50" dirty="0">
                <a:solidFill>
                  <a:srgbClr val="4D4F53"/>
                </a:solidFill>
                <a:effectLst/>
                <a:latin typeface="宋体" panose="02010600030101010101" pitchFamily="2" charset="-122"/>
                <a:ea typeface="华光中圆_CNKI"/>
                <a:cs typeface="华光中圆_CNKI"/>
              </a:rPr>
              <a:t>边界秋收起义。</a:t>
            </a: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spc="50" dirty="0">
                <a:solidFill>
                  <a:srgbClr val="4D4F53"/>
                </a:solidFill>
                <a:effectLst/>
                <a:latin typeface="宋体" panose="02010600030101010101" pitchFamily="2" charset="-122"/>
                <a:ea typeface="华光中圆_CNKI"/>
                <a:cs typeface="华光中圆_CNKI"/>
              </a:rPr>
              <a:t>1931 </a:t>
            </a:r>
            <a:r>
              <a:rPr lang="zh-CN" altLang="zh-CN" sz="1200" spc="50" dirty="0">
                <a:solidFill>
                  <a:srgbClr val="4D4F53"/>
                </a:solidFill>
                <a:effectLst/>
                <a:latin typeface="宋体" panose="02010600030101010101" pitchFamily="2" charset="-122"/>
                <a:ea typeface="华光中圆_CNKI"/>
                <a:cs typeface="华光中圆_CNKI"/>
              </a:rPr>
              <a:t>年</a:t>
            </a:r>
            <a:r>
              <a:rPr lang="en-US" altLang="zh-CN" sz="1200" spc="50" dirty="0">
                <a:solidFill>
                  <a:srgbClr val="4D4F53"/>
                </a:solidFill>
                <a:effectLst/>
                <a:latin typeface="宋体" panose="02010600030101010101" pitchFamily="2" charset="-122"/>
                <a:ea typeface="华光中圆_CNKI"/>
                <a:cs typeface="华光中圆_CNKI"/>
              </a:rPr>
              <a:t>6</a:t>
            </a:r>
            <a:r>
              <a:rPr lang="zh-CN" altLang="zh-CN" sz="1200" spc="50" dirty="0">
                <a:solidFill>
                  <a:srgbClr val="4D4F53"/>
                </a:solidFill>
                <a:effectLst/>
                <a:latin typeface="宋体" panose="02010600030101010101" pitchFamily="2" charset="-122"/>
                <a:ea typeface="华光中圆_CNKI"/>
                <a:cs typeface="华光中圆_CNKI"/>
              </a:rPr>
              <a:t>月调到瑞金红军</a:t>
            </a:r>
            <a:r>
              <a:rPr lang="en-US" altLang="zh-CN" sz="1200" spc="50" dirty="0">
                <a:solidFill>
                  <a:srgbClr val="4D4F53"/>
                </a:solidFill>
                <a:effectLst/>
                <a:latin typeface="宋体" panose="02010600030101010101" pitchFamily="2" charset="-122"/>
                <a:ea typeface="华光中圆_CNKI"/>
                <a:cs typeface="华光中圆_CNKI"/>
              </a:rPr>
              <a:t> </a:t>
            </a:r>
            <a:r>
              <a:rPr lang="zh-CN" altLang="zh-CN" sz="1200" spc="50" dirty="0">
                <a:solidFill>
                  <a:srgbClr val="4D4F53"/>
                </a:solidFill>
                <a:effectLst/>
                <a:latin typeface="宋体" panose="02010600030101010101" pitchFamily="2" charset="-122"/>
                <a:ea typeface="华光中圆_CNKI"/>
                <a:cs typeface="华光中圆_CNKI"/>
              </a:rPr>
              <a:t>通信学校</a:t>
            </a:r>
            <a:r>
              <a:rPr lang="en-US" altLang="zh-CN" sz="1200" spc="50" dirty="0">
                <a:solidFill>
                  <a:srgbClr val="4D4F53"/>
                </a:solidFill>
                <a:effectLst/>
                <a:latin typeface="宋体" panose="02010600030101010101" pitchFamily="2" charset="-122"/>
                <a:ea typeface="华光中圆_CNKI"/>
                <a:cs typeface="华光中圆_CNKI"/>
              </a:rPr>
              <a:t> </a:t>
            </a:r>
            <a:r>
              <a:rPr lang="zh-CN" altLang="zh-CN" sz="1200" spc="50" dirty="0">
                <a:solidFill>
                  <a:srgbClr val="4D4F53"/>
                </a:solidFill>
                <a:effectLst/>
                <a:latin typeface="宋体" panose="02010600030101010101" pitchFamily="2" charset="-122"/>
                <a:ea typeface="华光中圆_CNKI"/>
                <a:cs typeface="华光中圆_CNKI"/>
              </a:rPr>
              <a:t>学习无线电技术</a:t>
            </a:r>
            <a:endParaRPr lang="en-US" altLang="zh-CN" sz="1200" spc="50" dirty="0">
              <a:solidFill>
                <a:srgbClr val="4D4F53"/>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zh-CN" altLang="zh-CN" sz="1200" dirty="0">
              <a:effectLst/>
              <a:latin typeface="宋体" panose="02010600030101010101" pitchFamily="2" charset="-122"/>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spc="50" dirty="0">
                <a:solidFill>
                  <a:srgbClr val="4D4F53"/>
                </a:solidFill>
                <a:effectLst/>
                <a:latin typeface="华光中圆_CNKI"/>
                <a:ea typeface="+mn-ea"/>
                <a:cs typeface="华光中圆_CNKI"/>
              </a:rPr>
              <a:t>1937</a:t>
            </a:r>
            <a:r>
              <a:rPr lang="zh-CN" altLang="zh-CN" sz="1200" spc="50" dirty="0">
                <a:solidFill>
                  <a:srgbClr val="4D4F53"/>
                </a:solidFill>
                <a:effectLst/>
                <a:latin typeface="宋体" panose="02010600030101010101" pitchFamily="2" charset="-122"/>
                <a:ea typeface="华光中圆_CNKI"/>
                <a:cs typeface="华光中圆_CNKI"/>
              </a:rPr>
              <a:t>年，李白受党组织派遣，赴日寇与汪伪特务等麇集的上海，负责党的地下组织与党中央的电台联络工作，用电波架起了上海和延安</a:t>
            </a:r>
            <a:r>
              <a:rPr lang="zh-CN" altLang="en-US" sz="1200" spc="50" dirty="0">
                <a:solidFill>
                  <a:srgbClr val="4D4F53"/>
                </a:solidFill>
                <a:effectLst/>
                <a:latin typeface="宋体" panose="02010600030101010101" pitchFamily="2" charset="-122"/>
                <a:ea typeface="华光中圆_CNKI"/>
                <a:cs typeface="华光中圆_CNKI"/>
              </a:rPr>
              <a:t>之</a:t>
            </a:r>
            <a:r>
              <a:rPr lang="zh-CN" altLang="zh-CN" sz="1200" spc="50" dirty="0">
                <a:solidFill>
                  <a:srgbClr val="4D4F53"/>
                </a:solidFill>
                <a:effectLst/>
                <a:latin typeface="宋体" panose="02010600030101010101" pitchFamily="2" charset="-122"/>
                <a:ea typeface="华光中圆_CNKI"/>
                <a:cs typeface="华光中圆_CNKI"/>
              </a:rPr>
              <a:t>间的“空中桥梁”。</a:t>
            </a:r>
            <a:endParaRPr lang="zh-CN" altLang="zh-CN" sz="1200" dirty="0">
              <a:effectLst/>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 更立体地展示 李白先生在上海 进行情报工作的艰辛，我们小组打算以舞台剧的形式向大家展示这一时期李白先生的故事。</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赤胆忠心的爱国精神，坚忍不拔的革命精神，正是李白同志向后人传递的优良品格。</a:t>
            </a:r>
            <a:endParaRPr lang="en-US" altLang="zh-CN" dirty="0"/>
          </a:p>
          <a:p>
            <a:endParaRPr lang="en-US" altLang="zh-CN" dirty="0"/>
          </a:p>
          <a:p>
            <a:r>
              <a:rPr lang="zh-CN" altLang="en-US" dirty="0"/>
              <a:t>有一颗为党、为共产主义事业、为祖国人民忠贞赤诚的红心，在任何狡诈多端的敌人面前，在任何艰难险阻的情况下都能胜利完成任务。英雄人物不是高不可攀，而是人人可以学习的。</a:t>
            </a:r>
            <a:endParaRPr lang="en-US" altLang="zh-CN" dirty="0"/>
          </a:p>
          <a:p>
            <a:endParaRPr lang="en-US" altLang="zh-CN" dirty="0"/>
          </a:p>
          <a:p>
            <a:r>
              <a:rPr lang="zh-CN" altLang="en-US" b="0" i="0" dirty="0">
                <a:solidFill>
                  <a:srgbClr val="313131"/>
                </a:solidFill>
                <a:effectLst/>
                <a:latin typeface="微软雅黑" panose="020B0502040204020203" pitchFamily="34" charset="-122"/>
                <a:ea typeface="微软雅黑" panose="020B0502040204020203" pitchFamily="34" charset="-122"/>
              </a:rPr>
              <a:t>人生自古谁无死，留取丹心照汉青。</a:t>
            </a:r>
            <a:endParaRPr lang="en-US" altLang="zh-CN" b="0" i="0" dirty="0">
              <a:solidFill>
                <a:srgbClr val="313131"/>
              </a:solidFill>
              <a:effectLst/>
              <a:latin typeface="微软雅黑" panose="020B0502040204020203" pitchFamily="34" charset="-122"/>
              <a:ea typeface="微软雅黑" panose="020B0502040204020203" pitchFamily="34" charset="-122"/>
            </a:endParaRPr>
          </a:p>
          <a:p>
            <a:endParaRPr lang="en-US" altLang="zh-CN" b="0" i="0" dirty="0">
              <a:solidFill>
                <a:srgbClr val="313131"/>
              </a:solidFill>
              <a:effectLst/>
              <a:latin typeface="微软雅黑" panose="020B0502040204020203" pitchFamily="34" charset="-122"/>
              <a:ea typeface="微软雅黑" panose="020B0502040204020203" pitchFamily="34" charset="-122"/>
            </a:endParaRPr>
          </a:p>
          <a:p>
            <a:r>
              <a:rPr lang="zh-CN" altLang="en-US" b="0" i="0" dirty="0">
                <a:solidFill>
                  <a:srgbClr val="313131"/>
                </a:solidFill>
                <a:effectLst/>
                <a:latin typeface="微软雅黑" panose="020B0502040204020203" pitchFamily="34" charset="-122"/>
                <a:ea typeface="微软雅黑" panose="020B0502040204020203" pitchFamily="34" charset="-122"/>
              </a:rPr>
              <a:t>李白的名字将永远载入中国的通信史，激励着千千万万  献身通信事业的后来人。</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正如张露萍在前往重庆执行任务前所说：“我愿意到最需要我的地方去接受党的考验，我感谢党对我的信任。”</a:t>
            </a:r>
            <a:endParaRPr lang="en-US" altLang="zh-CN" dirty="0"/>
          </a:p>
          <a:p>
            <a:endParaRPr lang="en-US" altLang="zh-CN" dirty="0"/>
          </a:p>
          <a:p>
            <a:r>
              <a:rPr lang="en-US" altLang="zh-CN" dirty="0"/>
              <a:t>70</a:t>
            </a:r>
            <a:r>
              <a:rPr lang="zh-CN" altLang="en-US" dirty="0"/>
              <a:t>多年前，老一辈西电人怀揣着救国救民的大胸怀、大格局，告别课堂  ，奔赴救亡图存、建立新中国的浴血战场。</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solidFill>
                  <a:srgbClr val="333333"/>
                </a:solidFill>
                <a:effectLst/>
                <a:latin typeface="Arial" panose="020B0604020202090204" pitchFamily="34" charset="0"/>
                <a:ea typeface="宋体" panose="02010600030101010101" pitchFamily="2" charset="-122"/>
              </a:rPr>
              <a:t>1959-1961</a:t>
            </a:r>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年，在主楼五楼科学研究室，毕德显、陈太一、蔡希尧、叶尚辉等一批优秀的雷达、通信、计算机、天线专家集聚于此，瞄准科技前沿及国防急需装备，开启了早期重大科研项目有组织攻关。</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每到夜晚，整个五楼灯火通明，至半夜不熄。</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他们成功研制出了以我国第一套流星余迹通信系统为代表的大量科研成果，连续创造了我国电子与信息技术领域的多个第一。</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solidFill>
                  <a:srgbClr val="333333"/>
                </a:solidFill>
                <a:effectLst/>
                <a:latin typeface="Arial" panose="020B0604020202090204" pitchFamily="34" charset="0"/>
                <a:ea typeface="宋体" panose="02010600030101010101" pitchFamily="2" charset="-122"/>
              </a:rPr>
              <a:t>1959-1961</a:t>
            </a:r>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年，在主楼五楼科学研究室，毕德显、陈太一、蔡希尧、叶尚辉等一批优秀的雷达、通信、计算机、天线专家集聚于此，瞄准科技前沿及国防急需装备，开启了早期重大科研项目有组织攻关。</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每到夜晚，整个五楼灯火通明，至半夜不熄。</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他们成功研制出了以我国第一套流星余迹通信系统为代表的大量科研成果，连续创造了我国电子与信息技术领域的多个第一。</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solidFill>
                  <a:srgbClr val="333333"/>
                </a:solidFill>
                <a:effectLst/>
                <a:latin typeface="Arial" panose="020B0604020202090204" pitchFamily="34" charset="0"/>
                <a:ea typeface="宋体" panose="02010600030101010101" pitchFamily="2" charset="-122"/>
              </a:rPr>
              <a:t>1959-1961</a:t>
            </a:r>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年，在主楼五楼科学研究室，毕德显、陈太一、蔡希尧、叶尚辉等一批优秀的雷达、通信、计算机、天线专家集聚于此，瞄准科技前沿及国防急需装备，开启了早期重大科研项目有组织攻关。</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每到夜晚，整个五楼灯火通明，至半夜不熄。</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r>
              <a:rPr lang="zh-CN"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rPr>
              <a:t>他们成功研制出了以我国第一套流星余迹通信系统为代表的大量科研成果，连续创造了我国电子与信息技术领域的多个第一。</a:t>
            </a:r>
            <a:endParaRPr lang="en-US" altLang="zh-CN" sz="1800" kern="100" dirty="0">
              <a:solidFill>
                <a:srgbClr val="333333"/>
              </a:solidFill>
              <a:effectLst/>
              <a:latin typeface="Arial" panose="020B0604020202090204" pitchFamily="34" charset="0"/>
              <a:ea typeface="宋体" panose="02010600030101010101" pitchFamily="2" charset="-122"/>
              <a:cs typeface="Arial" panose="020B0604020202090204" pitchFamily="34" charset="0"/>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精神的力量无疑是决定性的，正是在前辈们铸就而成的西电精神的影响下，我们才能创造数不胜数的辉煌成就。</a:t>
            </a:r>
            <a:endParaRPr lang="en-US" altLang="zh-CN" dirty="0"/>
          </a:p>
          <a:p>
            <a:r>
              <a:rPr lang="zh-CN" altLang="en-US" dirty="0"/>
              <a:t>西电精神在一代代西电人心中牢牢扎下了根，并形成了无形的巨大精神力量</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90</a:t>
            </a:r>
            <a:r>
              <a:rPr lang="zh-CN" altLang="en-US" dirty="0"/>
              <a:t>年的办学历程中，长征精神的洗礼，延安精神的滋养，追求真理、攀登不止的科学精神的引领和激励，积淀形成了西电优良的办学传统，促使西电人艰苦奋斗、开拓创新，不断演绎波澜壮阔的红色通信事业发展篇章。</a:t>
            </a:r>
            <a:endParaRPr lang="en-US" altLang="zh-CN" dirty="0"/>
          </a:p>
          <a:p>
            <a:endParaRPr lang="en-US" altLang="zh-CN" dirty="0"/>
          </a:p>
          <a:p>
            <a:r>
              <a:rPr lang="zh-CN" altLang="en-US" dirty="0"/>
              <a:t>回首西电办学历程，无论是在艰苦卓绝的革命战争年代，还是社会主义建设初期，或是在大胆探索的改革开放时期，亦或是在建设社会主义现代化强国的新时代中，纵使风雨沧桑，几经迁徙合并，一代代西电人坚持艰苦朴素的优良作风没有变，秉承全心全意为人民服务的办学宗旨没有变，始终传承艰苦奋斗、自强不息、求真务实、爱国爱民的西电精神，服务国家重大战略需求，服务地方和国家经济发展。</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这是当时我们组去学校校史馆进行实地考察时拍的照片</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半部电台起家，中央苏区诞生，长征路上办学，延安精神滋润，永不消逝的红色电波铸就了永恒的西安电子科技大学精神，滋养着红色根脉不断向前延伸。</a:t>
            </a:r>
            <a:endParaRPr lang="en-US" altLang="zh-CN" dirty="0"/>
          </a:p>
          <a:p>
            <a:endParaRPr lang="en-US" altLang="zh-CN" dirty="0"/>
          </a:p>
          <a:p>
            <a:r>
              <a:rPr lang="zh-CN" altLang="en-US" dirty="0"/>
              <a:t>新时代，新舞台，让我们随着老一辈革命家的脚步，</a:t>
            </a:r>
            <a:r>
              <a:rPr lang="zh-CN" altLang="en-US" b="0" dirty="0"/>
              <a:t>共矜 然诺心，</a:t>
            </a:r>
            <a:r>
              <a:rPr lang="zh-CN" altLang="en-US" dirty="0"/>
              <a:t>各负 纵横志。</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谢谢大家，我们的展示到此结束。</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今天演讲的内容主要涵盖四个部分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13131"/>
                </a:solidFill>
                <a:effectLst/>
                <a:latin typeface="微软雅黑" panose="020B0502040204020203" pitchFamily="34" charset="-122"/>
                <a:ea typeface="微软雅黑" panose="020B0502040204020203" pitchFamily="34" charset="-122"/>
              </a:rPr>
              <a:t>西安电子科技大学的历史是中国电子高等教育史的重要组成部分。</a:t>
            </a:r>
            <a:endParaRPr lang="en-US" altLang="zh-CN" b="0" i="0" dirty="0">
              <a:solidFill>
                <a:srgbClr val="313131"/>
              </a:solidFill>
              <a:effectLst/>
              <a:latin typeface="微软雅黑" panose="020B0502040204020203" pitchFamily="34" charset="-122"/>
              <a:ea typeface="微软雅黑" panose="020B0502040204020203" pitchFamily="34" charset="-122"/>
            </a:endParaRPr>
          </a:p>
          <a:p>
            <a:endParaRPr lang="en-US" altLang="zh-CN" b="0" i="0" dirty="0">
              <a:solidFill>
                <a:srgbClr val="313131"/>
              </a:solidFill>
              <a:effectLst/>
              <a:latin typeface="微软雅黑" panose="020B0502040204020203" pitchFamily="34" charset="-122"/>
              <a:ea typeface="微软雅黑" panose="020B0502040204020203" pitchFamily="34" charset="-122"/>
            </a:endParaRPr>
          </a:p>
          <a:p>
            <a:r>
              <a:rPr lang="zh-CN" altLang="en-US" b="0" i="0" dirty="0">
                <a:solidFill>
                  <a:srgbClr val="313131"/>
                </a:solidFill>
                <a:effectLst/>
                <a:latin typeface="微软雅黑" panose="020B0502040204020203" pitchFamily="34" charset="-122"/>
                <a:ea typeface="微软雅黑" panose="020B0502040204020203" pitchFamily="34" charset="-122"/>
              </a:rPr>
              <a:t>战争年代，她自强不息，坚韧不拔，在长征途中，在敌后根据地，处处都留下了她创办现代工程教育的足迹。</a:t>
            </a:r>
            <a:endParaRPr lang="en-US" altLang="zh-CN" b="0" i="0" dirty="0">
              <a:solidFill>
                <a:srgbClr val="313131"/>
              </a:solidFill>
              <a:effectLst/>
              <a:latin typeface="微软雅黑" panose="020B0502040204020203" pitchFamily="34" charset="-122"/>
              <a:ea typeface="微软雅黑" panose="020B0502040204020203" pitchFamily="34" charset="-122"/>
            </a:endParaRPr>
          </a:p>
          <a:p>
            <a:endParaRPr lang="en-US" altLang="zh-CN" b="0" i="0" dirty="0">
              <a:solidFill>
                <a:srgbClr val="313131"/>
              </a:solidFill>
              <a:effectLst/>
              <a:latin typeface="微软雅黑" panose="020B0502040204020203" pitchFamily="34" charset="-122"/>
              <a:ea typeface="微软雅黑" panose="020B0502040204020203" pitchFamily="34" charset="-122"/>
            </a:endParaRPr>
          </a:p>
          <a:p>
            <a:r>
              <a:rPr lang="zh-CN" altLang="en-US" b="0" i="0" dirty="0">
                <a:solidFill>
                  <a:srgbClr val="313131"/>
                </a:solidFill>
                <a:effectLst/>
                <a:latin typeface="微软雅黑" panose="020B0502040204020203" pitchFamily="34" charset="-122"/>
                <a:ea typeface="微软雅黑" panose="020B0502040204020203" pitchFamily="34" charset="-122"/>
              </a:rPr>
              <a:t>和平时期，她打破了西方对我国的技术封锁，不屈不挠，创建了我国电子与信息技术领域一批新的学科和专业，为建国后建设电子与信息学科门类院校积累了丰富的办学经验，进行了必要的人才储备，在中国电子高等教育史上谱写了辉煌篇章。</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a:t>这张图片采用高德</a:t>
            </a:r>
            <a:r>
              <a:rPr lang="en-US" altLang="zh-CN" dirty="0"/>
              <a:t>3D</a:t>
            </a:r>
            <a:r>
              <a:rPr lang="zh-CN" altLang="en-US" dirty="0"/>
              <a:t>地图制作完成，它展现了西电由建校到如今的办学轨迹。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sz="1200" kern="100" dirty="0">
                <a:solidFill>
                  <a:srgbClr val="191919"/>
                </a:solidFill>
                <a:effectLst/>
                <a:latin typeface="华光中圆_CNKI"/>
                <a:ea typeface="等线" panose="02010600030101010101" charset="-122"/>
                <a:cs typeface="华光中圆_CNKI"/>
              </a:rPr>
              <a:t>1931</a:t>
            </a:r>
            <a:r>
              <a:rPr lang="zh-CN" altLang="zh-CN" sz="1200" kern="100" dirty="0">
                <a:solidFill>
                  <a:srgbClr val="191919"/>
                </a:solidFill>
                <a:effectLst/>
                <a:latin typeface="等线" panose="02010600030101010101" charset="-122"/>
                <a:ea typeface="华光中圆_CNKI"/>
                <a:cs typeface="华光中圆_CNKI"/>
              </a:rPr>
              <a:t>年，</a:t>
            </a:r>
            <a:r>
              <a:rPr lang="zh-CN" altLang="zh-CN" sz="1200" b="1" kern="100" dirty="0">
                <a:solidFill>
                  <a:srgbClr val="191919"/>
                </a:solidFill>
                <a:effectLst/>
                <a:latin typeface="等线" panose="02010600030101010101" charset="-122"/>
                <a:ea typeface="华光中圆_CNKI"/>
                <a:cs typeface="华光中圆_CNKI"/>
              </a:rPr>
              <a:t>中央军委无线电学校</a:t>
            </a:r>
            <a:r>
              <a:rPr lang="zh-CN" altLang="zh-CN" sz="1200" kern="100" dirty="0">
                <a:solidFill>
                  <a:srgbClr val="191919"/>
                </a:solidFill>
                <a:effectLst/>
                <a:latin typeface="等线" panose="02010600030101010101" charset="-122"/>
                <a:ea typeface="华光中圆_CNKI"/>
                <a:cs typeface="华光中圆_CNKI"/>
              </a:rPr>
              <a:t>于江西</a:t>
            </a:r>
            <a:r>
              <a:rPr lang="en-US" altLang="zh-CN" sz="1200" kern="100" dirty="0">
                <a:solidFill>
                  <a:srgbClr val="191919"/>
                </a:solidFill>
                <a:effectLst/>
                <a:latin typeface="等线" panose="02010600030101010101" charset="-122"/>
                <a:ea typeface="华光中圆_CNKI"/>
                <a:cs typeface="华光中圆_CNKI"/>
              </a:rPr>
              <a:t> </a:t>
            </a:r>
            <a:r>
              <a:rPr lang="zh-CN" altLang="zh-CN" sz="1200" kern="100" dirty="0">
                <a:solidFill>
                  <a:srgbClr val="191919"/>
                </a:solidFill>
                <a:effectLst/>
                <a:latin typeface="等线" panose="02010600030101010101" charset="-122"/>
                <a:ea typeface="华光中圆_CNKI"/>
                <a:cs typeface="华光中圆_CNKI"/>
              </a:rPr>
              <a:t>瑞金</a:t>
            </a:r>
            <a:r>
              <a:rPr lang="en-US" altLang="zh-CN" sz="1200" kern="100" dirty="0">
                <a:solidFill>
                  <a:srgbClr val="191919"/>
                </a:solidFill>
                <a:effectLst/>
                <a:latin typeface="等线" panose="02010600030101010101" charset="-122"/>
                <a:ea typeface="华光中圆_CNKI"/>
                <a:cs typeface="华光中圆_CNKI"/>
              </a:rPr>
              <a:t> </a:t>
            </a:r>
            <a:r>
              <a:rPr lang="zh-CN" altLang="zh-CN" sz="1200" kern="100" dirty="0">
                <a:solidFill>
                  <a:srgbClr val="191919"/>
                </a:solidFill>
                <a:effectLst/>
                <a:latin typeface="等线" panose="02010600030101010101" charset="-122"/>
                <a:ea typeface="华光中圆_CNKI"/>
                <a:cs typeface="华光中圆_CNKI"/>
              </a:rPr>
              <a:t>洋溪组建，是毛泽东等老一辈革命</a:t>
            </a:r>
            <a:r>
              <a:rPr lang="zh-CN" altLang="en-US" sz="1200" kern="100" dirty="0">
                <a:solidFill>
                  <a:srgbClr val="191919"/>
                </a:solidFill>
                <a:effectLst/>
                <a:latin typeface="等线" panose="02010600030101010101" charset="-122"/>
                <a:ea typeface="华光中圆_CNKI"/>
                <a:cs typeface="华光中圆_CNKI"/>
              </a:rPr>
              <a:t>家</a:t>
            </a:r>
            <a:r>
              <a:rPr lang="zh-CN" altLang="zh-CN" sz="1200" kern="100" dirty="0">
                <a:solidFill>
                  <a:srgbClr val="191919"/>
                </a:solidFill>
                <a:effectLst/>
                <a:latin typeface="等线" panose="02010600030101010101" charset="-122"/>
                <a:ea typeface="华光中圆_CNKI"/>
                <a:cs typeface="华光中圆_CNKI"/>
              </a:rPr>
              <a:t>亲手创建的中国红军第一所</a:t>
            </a:r>
            <a:r>
              <a:rPr lang="zh-CN" altLang="zh-CN" sz="1200" b="0" kern="100" dirty="0">
                <a:solidFill>
                  <a:srgbClr val="191919"/>
                </a:solidFill>
                <a:effectLst/>
                <a:latin typeface="等线" panose="02010600030101010101" charset="-122"/>
                <a:ea typeface="华光中圆_CNKI"/>
                <a:cs typeface="华光中圆_CNKI"/>
              </a:rPr>
              <a:t>工程技术学校</a:t>
            </a:r>
            <a:r>
              <a:rPr lang="zh-CN" altLang="zh-CN" sz="1200" kern="100" dirty="0">
                <a:solidFill>
                  <a:srgbClr val="191919"/>
                </a:solidFill>
                <a:effectLst/>
                <a:latin typeface="等线" panose="02010600030101010101" charset="-122"/>
                <a:ea typeface="华光中圆_CNKI"/>
                <a:cs typeface="华光中圆_CNKI"/>
              </a:rPr>
              <a:t>。</a:t>
            </a:r>
            <a:endParaRPr lang="en-US" altLang="zh-CN" sz="1200" kern="100" dirty="0">
              <a:solidFill>
                <a:srgbClr val="191919"/>
              </a:solidFill>
              <a:effectLst/>
              <a:latin typeface="等线" panose="02010600030101010101"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zh-CN" altLang="zh-CN" sz="1200" kern="100" dirty="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dirty="0">
                <a:solidFill>
                  <a:srgbClr val="191919"/>
                </a:solidFill>
                <a:effectLst/>
                <a:latin typeface="华光中圆_CNKI"/>
                <a:ea typeface="+mn-ea"/>
                <a:cs typeface="华光中圆_CNKI"/>
              </a:rPr>
              <a:t>1935</a:t>
            </a:r>
            <a:r>
              <a:rPr lang="zh-CN" altLang="zh-CN" sz="1200" dirty="0">
                <a:solidFill>
                  <a:srgbClr val="191919"/>
                </a:solidFill>
                <a:effectLst/>
                <a:latin typeface="宋体" panose="02010600030101010101" pitchFamily="2" charset="-122"/>
                <a:ea typeface="华光中圆_CNKI"/>
                <a:cs typeface="华光中圆_CNKI"/>
              </a:rPr>
              <a:t>年，中央红军开始长征，通信学校代号为红星第三大队</a:t>
            </a:r>
            <a:r>
              <a:rPr lang="zh-CN" altLang="en-US" sz="1200" dirty="0">
                <a:solidFill>
                  <a:srgbClr val="191919"/>
                </a:solidFill>
                <a:effectLst/>
                <a:latin typeface="宋体" panose="02010600030101010101" pitchFamily="2" charset="-122"/>
                <a:ea typeface="华光中圆_CNKI"/>
                <a:cs typeface="华光中圆_CNKI"/>
              </a:rPr>
              <a:t>。</a:t>
            </a:r>
            <a:endParaRPr lang="en-US" altLang="zh-CN" sz="1200" dirty="0">
              <a:solidFill>
                <a:srgbClr val="191919"/>
              </a:solidFill>
              <a:effectLst/>
              <a:latin typeface="宋体" panose="02010600030101010101" pitchFamily="2" charset="-122"/>
              <a:ea typeface="华光中圆_CNKI"/>
              <a:cs typeface="华光中圆_CNKI"/>
            </a:endParaRPr>
          </a:p>
          <a:p>
            <a:pPr marL="0" marR="0" lvl="0" indent="0" algn="l" defTabSz="914400" rtl="0" eaLnBrk="1" fontAlgn="auto" latinLnBrk="0" hangingPunct="1">
              <a:lnSpc>
                <a:spcPct val="100000"/>
              </a:lnSpc>
              <a:spcBef>
                <a:spcPts val="0"/>
              </a:spcBef>
              <a:spcAft>
                <a:spcPts val="0"/>
              </a:spcAft>
              <a:buClrTx/>
              <a:buSzTx/>
              <a:buFontTx/>
              <a:buNone/>
            </a:pPr>
            <a:endParaRPr lang="zh-CN" altLang="zh-CN" sz="1200" dirty="0">
              <a:effectLst/>
              <a:latin typeface="宋体" panose="02010600030101010101" pitchFamily="2" charset="-122"/>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dirty="0">
                <a:solidFill>
                  <a:srgbClr val="191919"/>
                </a:solidFill>
                <a:effectLst/>
                <a:latin typeface="华光中圆_CNKI"/>
                <a:ea typeface="+mn-ea"/>
                <a:cs typeface="华光中圆_CNKI"/>
              </a:rPr>
              <a:t>1937</a:t>
            </a:r>
            <a:r>
              <a:rPr lang="zh-CN" altLang="zh-CN" sz="1200" dirty="0">
                <a:solidFill>
                  <a:srgbClr val="191919"/>
                </a:solidFill>
                <a:effectLst/>
                <a:latin typeface="宋体" panose="02010600030101010101" pitchFamily="2" charset="-122"/>
                <a:ea typeface="华光中圆_CNKI"/>
                <a:cs typeface="华光中圆_CNKI"/>
              </a:rPr>
              <a:t>年，随党中央迁入延安，通称“</a:t>
            </a:r>
            <a:r>
              <a:rPr lang="zh-CN" altLang="zh-CN" sz="1200" b="1" dirty="0">
                <a:solidFill>
                  <a:srgbClr val="191919"/>
                </a:solidFill>
                <a:effectLst/>
                <a:latin typeface="宋体" panose="02010600030101010101" pitchFamily="2" charset="-122"/>
                <a:ea typeface="华光中圆_CNKI"/>
                <a:cs typeface="华光中圆_CNKI"/>
              </a:rPr>
              <a:t>延安通校</a:t>
            </a:r>
            <a:r>
              <a:rPr lang="zh-CN" altLang="zh-CN" sz="1200" dirty="0">
                <a:solidFill>
                  <a:srgbClr val="191919"/>
                </a:solidFill>
                <a:effectLst/>
                <a:latin typeface="宋体" panose="02010600030101010101" pitchFamily="2" charset="-122"/>
                <a:ea typeface="华光中圆_CNKI"/>
                <a:cs typeface="华光中圆_CNKI"/>
              </a:rPr>
              <a:t>”</a:t>
            </a:r>
            <a:endParaRPr lang="en-US" altLang="zh-CN" sz="1200" dirty="0">
              <a:solidFill>
                <a:srgbClr val="191919"/>
              </a:solidFill>
              <a:effectLst/>
              <a:latin typeface="宋体" panose="02010600030101010101" pitchFamily="2" charset="-122"/>
              <a:ea typeface="华光中圆_CNKI"/>
              <a:cs typeface="华光中圆_CNKI"/>
            </a:endParaRPr>
          </a:p>
          <a:p>
            <a:endParaRPr lang="en-US" altLang="zh-CN" sz="1200" kern="100" dirty="0">
              <a:solidFill>
                <a:srgbClr val="191919"/>
              </a:solidFill>
              <a:effectLst/>
              <a:ea typeface="华光中圆_CNKI"/>
              <a:cs typeface="华光中圆_CNKI"/>
            </a:endParaRPr>
          </a:p>
          <a:p>
            <a:r>
              <a:rPr lang="en-US" altLang="zh-CN" sz="1200" kern="100" dirty="0">
                <a:solidFill>
                  <a:srgbClr val="191919"/>
                </a:solidFill>
                <a:effectLst/>
                <a:latin typeface="华光中圆_CNKI"/>
                <a:cs typeface="华光中圆_CNKI"/>
              </a:rPr>
              <a:t>1949</a:t>
            </a:r>
            <a:r>
              <a:rPr lang="zh-CN" altLang="zh-CN" sz="1200" kern="100" dirty="0">
                <a:solidFill>
                  <a:srgbClr val="191919"/>
                </a:solidFill>
                <a:effectLst/>
                <a:ea typeface="华光中圆_CNKI"/>
                <a:cs typeface="华光中圆_CNKI"/>
              </a:rPr>
              <a:t>年，学校从获鹿县搬到了张家口，改建为</a:t>
            </a:r>
            <a:r>
              <a:rPr lang="zh-CN" altLang="zh-CN" sz="1200" b="1" kern="100" dirty="0">
                <a:solidFill>
                  <a:srgbClr val="191919"/>
                </a:solidFill>
                <a:effectLst/>
                <a:ea typeface="华光中圆_CNKI"/>
                <a:cs typeface="华光中圆_CNKI"/>
              </a:rPr>
              <a:t>中央军委工程学校</a:t>
            </a:r>
            <a:r>
              <a:rPr lang="zh-CN" altLang="zh-CN" sz="1200" kern="100" dirty="0">
                <a:solidFill>
                  <a:srgbClr val="191919"/>
                </a:solidFill>
                <a:effectLst/>
                <a:ea typeface="华光中圆_CNKI"/>
                <a:cs typeface="华光中圆_CNKI"/>
              </a:rPr>
              <a:t>。</a:t>
            </a:r>
            <a:endParaRPr lang="en-US" altLang="zh-CN" sz="1200" kern="100" dirty="0">
              <a:solidFill>
                <a:srgbClr val="191919"/>
              </a:solidFill>
              <a:effectLst/>
              <a:ea typeface="华光中圆_CNKI"/>
              <a:cs typeface="华光中圆_CNKI"/>
            </a:endParaRPr>
          </a:p>
          <a:p>
            <a:endParaRPr lang="en-US" altLang="zh-CN" sz="1200" kern="100" dirty="0">
              <a:solidFill>
                <a:srgbClr val="191919"/>
              </a:solidFill>
              <a:effectLst/>
              <a:ea typeface="华光中圆_CNKI"/>
              <a:cs typeface="华光中圆_CNKI"/>
            </a:endParaRPr>
          </a:p>
          <a:p>
            <a:r>
              <a:rPr lang="en-US" altLang="zh-CN" sz="1200" kern="100" dirty="0">
                <a:solidFill>
                  <a:srgbClr val="191919"/>
                </a:solidFill>
                <a:effectLst/>
              </a:rPr>
              <a:t>1958</a:t>
            </a:r>
            <a:r>
              <a:rPr lang="zh-CN" altLang="en-US" sz="1200" kern="100" dirty="0">
                <a:solidFill>
                  <a:srgbClr val="191919"/>
                </a:solidFill>
                <a:effectLst/>
              </a:rPr>
              <a:t>年，迁往西安，更名为中国人民解放军通信兵学院。</a:t>
            </a:r>
            <a:endParaRPr lang="en-US" altLang="zh-CN" sz="1200" kern="100" dirty="0">
              <a:solidFill>
                <a:srgbClr val="191919"/>
              </a:solidFill>
              <a:effectLst/>
            </a:endParaRPr>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dirty="0"/>
              <a:t>1</a:t>
            </a:r>
            <a:r>
              <a:rPr lang="zh-CN" altLang="en-US" dirty="0"/>
              <a:t>：这张图是</a:t>
            </a:r>
            <a:r>
              <a:rPr lang="zh-CN" altLang="zh-CN" sz="1200" dirty="0">
                <a:solidFill>
                  <a:srgbClr val="191919"/>
                </a:solidFill>
                <a:effectLst/>
                <a:latin typeface="Arial" panose="020B0604020202090204" pitchFamily="34" charset="0"/>
                <a:ea typeface="宋体" panose="02010600030101010101" pitchFamily="2" charset="-122"/>
                <a:cs typeface="Arial" panose="020B0604020202090204" pitchFamily="34" charset="0"/>
              </a:rPr>
              <a:t>瑞金无线电学校旧址——学员们曾经在这颗大榕树下上课</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a:t>
            </a:r>
            <a:r>
              <a:rPr lang="zh-CN" altLang="en-US" sz="1200" dirty="0"/>
              <a:t>这张图是</a:t>
            </a:r>
            <a:r>
              <a:rPr lang="zh-CN" altLang="zh-CN" sz="1200" dirty="0">
                <a:solidFill>
                  <a:srgbClr val="191919"/>
                </a:solidFill>
                <a:effectLst/>
                <a:latin typeface="Arial" panose="020B0604020202090204" pitchFamily="34" charset="0"/>
                <a:ea typeface="宋体" panose="02010600030101010101" pitchFamily="2" charset="-122"/>
                <a:cs typeface="Arial" panose="020B0604020202090204" pitchFamily="34" charset="0"/>
              </a:rPr>
              <a:t>瑞金无线电学校旧址——学员们曾经在这颗大榕树下上课</a:t>
            </a:r>
            <a:endParaRPr lang="en-US" altLang="zh-CN" sz="1200" dirty="0">
              <a:solidFill>
                <a:srgbClr val="191919"/>
              </a:solidFill>
              <a:effectLst/>
              <a:latin typeface="Arial" panose="020B0604020202090204" pitchFamily="34" charset="0"/>
              <a:ea typeface="宋体" panose="02010600030101010101" pitchFamily="2" charset="-122"/>
              <a:cs typeface="Arial" panose="020B060402020209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：这是</a:t>
            </a:r>
            <a:r>
              <a:rPr lang="zh-CN" altLang="zh-CN" sz="1000" dirty="0">
                <a:solidFill>
                  <a:srgbClr val="191919"/>
                </a:solidFill>
                <a:effectLst/>
                <a:latin typeface="Arial" panose="020B0604020202090204" pitchFamily="34" charset="0"/>
                <a:ea typeface="+mn-ea"/>
                <a:cs typeface="Arial" panose="020B0604020202090204" pitchFamily="34" charset="0"/>
              </a:rPr>
              <a:t>毛泽东总政委给第一期无线电训练班的学员上政治课</a:t>
            </a:r>
            <a:endParaRPr lang="zh-CN" altLang="zh-CN" sz="1000" dirty="0">
              <a:effectLst/>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dirty="0"/>
              <a:t>1</a:t>
            </a:r>
            <a:r>
              <a:rPr lang="zh-CN" altLang="en-US" dirty="0"/>
              <a:t>：</a:t>
            </a:r>
            <a:r>
              <a:rPr lang="zh-CN" altLang="en-US" sz="1200" dirty="0"/>
              <a:t>这张图是</a:t>
            </a:r>
            <a:r>
              <a:rPr lang="zh-CN" altLang="zh-CN" sz="1200" dirty="0">
                <a:solidFill>
                  <a:srgbClr val="191919"/>
                </a:solidFill>
                <a:effectLst/>
                <a:latin typeface="Arial" panose="020B0604020202090204" pitchFamily="34" charset="0"/>
                <a:ea typeface="宋体" panose="02010600030101010101" pitchFamily="2" charset="-122"/>
                <a:cs typeface="Arial" panose="020B0604020202090204" pitchFamily="34" charset="0"/>
              </a:rPr>
              <a:t>瑞金无线电学校旧址——学员们曾经在这颗大榕树下上课</a:t>
            </a:r>
            <a:endParaRPr lang="en-US" altLang="zh-CN" sz="1200" dirty="0">
              <a:solidFill>
                <a:srgbClr val="191919"/>
              </a:solidFill>
              <a:effectLst/>
              <a:latin typeface="Arial" panose="020B0604020202090204" pitchFamily="34" charset="0"/>
              <a:ea typeface="宋体" panose="02010600030101010101" pitchFamily="2" charset="-122"/>
              <a:cs typeface="Arial" panose="020B0604020202090204" pitchFamily="34" charset="0"/>
            </a:endParaRPr>
          </a:p>
          <a:p>
            <a:pPr marL="0" marR="0" lvl="0" indent="0" algn="l" defTabSz="914400" rtl="0" eaLnBrk="1" fontAlgn="auto" latinLnBrk="0" hangingPunct="1">
              <a:lnSpc>
                <a:spcPct val="100000"/>
              </a:lnSpc>
              <a:spcBef>
                <a:spcPts val="0"/>
              </a:spcBef>
              <a:spcAft>
                <a:spcPts val="0"/>
              </a:spcAft>
              <a:buClrTx/>
              <a:buSzTx/>
              <a:buFontTx/>
              <a:buNone/>
            </a:pP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dirty="0"/>
              <a:t>2</a:t>
            </a:r>
            <a:r>
              <a:rPr lang="zh-CN" altLang="en-US" dirty="0"/>
              <a:t>：这是</a:t>
            </a:r>
            <a:r>
              <a:rPr lang="zh-CN" altLang="zh-CN" sz="1000" dirty="0">
                <a:solidFill>
                  <a:srgbClr val="191919"/>
                </a:solidFill>
                <a:effectLst/>
                <a:latin typeface="Arial" panose="020B0604020202090204" pitchFamily="34" charset="0"/>
                <a:ea typeface="+mn-ea"/>
                <a:cs typeface="Arial" panose="020B0604020202090204" pitchFamily="34" charset="0"/>
              </a:rPr>
              <a:t>毛泽东总政委给第一期无线电训练班的学员上政治课</a:t>
            </a:r>
            <a:endParaRPr lang="en-US" altLang="zh-CN" sz="1000" dirty="0">
              <a:solidFill>
                <a:srgbClr val="191919"/>
              </a:solidFill>
              <a:effectLst/>
              <a:latin typeface="Arial" panose="020B0604020202090204" pitchFamily="34" charset="0"/>
              <a:ea typeface="+mn-ea"/>
              <a:cs typeface="Arial" panose="020B0604020202090204" pitchFamily="34" charset="0"/>
            </a:endParaRPr>
          </a:p>
          <a:p>
            <a:pPr marL="0" marR="0" lvl="0" indent="0" algn="l" defTabSz="914400" rtl="0" eaLnBrk="1" fontAlgn="auto" latinLnBrk="0" hangingPunct="1">
              <a:lnSpc>
                <a:spcPct val="100000"/>
              </a:lnSpc>
              <a:spcBef>
                <a:spcPts val="0"/>
              </a:spcBef>
              <a:spcAft>
                <a:spcPts val="0"/>
              </a:spcAft>
              <a:buClrTx/>
              <a:buSzTx/>
              <a:buFontTx/>
              <a:buNone/>
            </a:pPr>
            <a:endParaRPr lang="zh-CN" altLang="zh-CN" sz="1000" dirty="0">
              <a:effectLst/>
              <a:latin typeface="宋体" panose="02010600030101010101" pitchFamily="2" charset="-122"/>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dirty="0"/>
              <a:t>3</a:t>
            </a:r>
            <a:r>
              <a:rPr lang="zh-CN" altLang="en-US" dirty="0"/>
              <a:t>：这张图展现了 </a:t>
            </a:r>
            <a:r>
              <a:rPr lang="zh-CN" altLang="zh-CN" sz="1200" dirty="0">
                <a:solidFill>
                  <a:srgbClr val="191919"/>
                </a:solidFill>
                <a:effectLst/>
                <a:latin typeface="Arial" panose="020B0604020202090204" pitchFamily="34" charset="0"/>
                <a:ea typeface="宋体" panose="02010600030101010101" pitchFamily="2" charset="-122"/>
                <a:cs typeface="Arial" panose="020B0604020202090204" pitchFamily="34" charset="0"/>
              </a:rPr>
              <a:t>红军长征路上通信学员边走边学</a:t>
            </a:r>
            <a:r>
              <a:rPr lang="zh-CN" altLang="en-US" sz="1200" dirty="0">
                <a:solidFill>
                  <a:srgbClr val="191919"/>
                </a:solidFill>
                <a:effectLst/>
                <a:latin typeface="Arial" panose="020B0604020202090204" pitchFamily="34" charset="0"/>
                <a:ea typeface="宋体" panose="02010600030101010101" pitchFamily="2" charset="-122"/>
                <a:cs typeface="Arial" panose="020B0604020202090204" pitchFamily="34" charset="0"/>
              </a:rPr>
              <a:t>的场景</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F7CD88"/>
                </a:solidFill>
                <a:latin typeface="Segoe Print" panose="02000600000000000000" charset="0"/>
                <a:cs typeface="MV Boli" panose="02000500030200090000" pitchFamily="2" charset="0"/>
                <a:sym typeface="+mn-lt"/>
              </a:rPr>
              <a:t>在西安电子科技大学的校友中，有为了党的利益，从事党的秘密通信工作，最后献出自己宝贵生命的战士；有在国内外享有盛誉的中国科学院院士、中国工程院院士；有驰骋军旅的将军；有在企业中做出卓越成就的现代企业家。</a:t>
            </a:r>
            <a:endParaRPr lang="en-US" altLang="zh-CN" sz="1200" dirty="0">
              <a:solidFill>
                <a:srgbClr val="F7CD88"/>
              </a:solidFill>
              <a:latin typeface="Segoe Print" panose="02000600000000000000" charset="0"/>
              <a:cs typeface="MV Boli" panose="02000500030200090000" pitchFamily="2" charset="0"/>
              <a:sym typeface="+mn-lt"/>
            </a:endParaRPr>
          </a:p>
          <a:p>
            <a:endParaRPr lang="en-US" altLang="zh-CN" sz="1200" dirty="0">
              <a:solidFill>
                <a:srgbClr val="F7CD88"/>
              </a:solidFill>
              <a:latin typeface="Segoe Print" panose="02000600000000000000" charset="0"/>
              <a:cs typeface="MV Boli" panose="02000500030200090000" pitchFamily="2" charset="0"/>
              <a:sym typeface="+mn-lt"/>
            </a:endParaRPr>
          </a:p>
          <a:p>
            <a:r>
              <a:rPr lang="zh-CN" altLang="en-US" sz="1200" dirty="0">
                <a:solidFill>
                  <a:srgbClr val="F7CD88"/>
                </a:solidFill>
                <a:latin typeface="Segoe Print" panose="02000600000000000000" charset="0"/>
                <a:cs typeface="MV Boli" panose="02000500030200090000" pitchFamily="2" charset="0"/>
                <a:sym typeface="+mn-lt"/>
              </a:rPr>
              <a:t>从我们学校还走出了多所大学的校长；走出了知名的作家；走出了一批又一批国家的栋梁之才</a:t>
            </a:r>
            <a:r>
              <a:rPr lang="en-US" altLang="zh-CN" sz="1200" dirty="0">
                <a:solidFill>
                  <a:srgbClr val="F7CD88"/>
                </a:solidFill>
                <a:latin typeface="Segoe Print" panose="02000600000000000000" charset="0"/>
                <a:cs typeface="MV Boli" panose="02000500030200090000" pitchFamily="2" charset="0"/>
                <a:sym typeface="+mn-lt"/>
              </a:rPr>
              <a:t>……</a:t>
            </a:r>
            <a:endParaRPr lang="en-US" altLang="zh-CN" sz="1200" dirty="0">
              <a:solidFill>
                <a:srgbClr val="F7CD88"/>
              </a:solidFill>
              <a:latin typeface="Segoe Print" panose="02000600000000000000" charset="0"/>
              <a:cs typeface="MV Boli" panose="02000500030200090000" pitchFamily="2" charset="0"/>
              <a:sym typeface="+mn-lt"/>
            </a:endParaRPr>
          </a:p>
          <a:p>
            <a:endParaRPr lang="en-US" altLang="zh-CN" sz="1200" dirty="0">
              <a:solidFill>
                <a:srgbClr val="F7CD88"/>
              </a:solidFill>
              <a:latin typeface="Segoe Print" panose="02000600000000000000" charset="0"/>
              <a:cs typeface="MV Boli" panose="02000500030200090000" pitchFamily="2" charset="0"/>
              <a:sym typeface="+mn-lt"/>
            </a:endParaRPr>
          </a:p>
          <a:p>
            <a:r>
              <a:rPr lang="zh-CN" altLang="en-US" sz="1200" dirty="0">
                <a:solidFill>
                  <a:srgbClr val="F7CD88"/>
                </a:solidFill>
                <a:latin typeface="Segoe Print" panose="02000600000000000000" charset="0"/>
                <a:cs typeface="MV Boli" panose="02000500030200090000" pitchFamily="2" charset="0"/>
                <a:sym typeface="+mn-lt"/>
              </a:rPr>
              <a:t>下面，我们将以王诤将军和李白同志为例，追溯西电的历史，感受前人的西电精神。</a:t>
            </a:r>
            <a:endParaRPr lang="zh-CN" altLang="en-US" dirty="0"/>
          </a:p>
        </p:txBody>
      </p:sp>
      <p:sp>
        <p:nvSpPr>
          <p:cNvPr id="4" name="灯片编号占位符 3"/>
          <p:cNvSpPr>
            <a:spLocks noGrp="1"/>
          </p:cNvSpPr>
          <p:nvPr>
            <p:ph type="sldNum" sz="quarter" idx="5"/>
          </p:nvPr>
        </p:nvSpPr>
        <p:spPr/>
        <p:txBody>
          <a:bodyPr/>
          <a:lstStyle/>
          <a:p>
            <a:fld id="{CE858F9B-2524-4C44-82FE-220B9167BF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A73163-BC15-4031-BE61-69700732165F}" type="slidenum">
              <a:rPr lang="zh-CN" altLang="en-US" smtClean="0"/>
            </a:fld>
            <a:endParaRPr lang="zh-CN" altLang="en-US"/>
          </a:p>
        </p:txBody>
      </p:sp>
      <p:sp>
        <p:nvSpPr>
          <p:cNvPr id="11" name="TextBox 10"/>
          <p:cNvSpPr txBox="1"/>
          <p:nvPr userDrawn="1"/>
        </p:nvSpPr>
        <p:spPr>
          <a:xfrm>
            <a:off x="2923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p:cNvSpPr/>
          <p:nvPr userDrawn="1"/>
        </p:nvSpPr>
        <p:spPr>
          <a:xfrm flipV="1">
            <a:off x="2" y="0"/>
            <a:ext cx="12191998" cy="1196340"/>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1" fmla="*/ 9314954 w 12184063"/>
              <a:gd name="connsiteY0-2" fmla="*/ 281 h 1395735"/>
              <a:gd name="connsiteX1-3" fmla="*/ 12184063 w 12184063"/>
              <a:gd name="connsiteY1-4" fmla="*/ 653546 h 1395735"/>
              <a:gd name="connsiteX2-5" fmla="*/ 12184063 w 12184063"/>
              <a:gd name="connsiteY2-6" fmla="*/ 1395735 h 1395735"/>
              <a:gd name="connsiteX3-7" fmla="*/ 0 w 12184063"/>
              <a:gd name="connsiteY3-8" fmla="*/ 1395735 h 1395735"/>
              <a:gd name="connsiteX4-9" fmla="*/ 0 w 12184063"/>
              <a:gd name="connsiteY4-10" fmla="*/ 653546 h 1395735"/>
              <a:gd name="connsiteX5-11" fmla="*/ 9314954 w 12184063"/>
              <a:gd name="connsiteY5-12" fmla="*/ 281 h 13957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chemeClr val="bg1">
              <a:lumMod val="95000"/>
            </a:schemeClr>
          </a:solidFill>
          <a:ln w="9525"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id-ID" sz="2000" b="1" i="0" u="none" strike="noStrike" kern="0" cap="none" spc="0" normalizeH="0" baseline="0" noProof="0">
              <a:ln>
                <a:noFill/>
              </a:ln>
              <a:solidFill>
                <a:srgbClr val="FFFFFF"/>
              </a:solidFill>
              <a:effectLst/>
              <a:uLnTx/>
              <a:uFillTx/>
              <a:latin typeface="等线" panose="02010600030101010101" charset="-122"/>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9DE39A-06B1-47EA-B965-81936D928D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A73163-BC15-4031-BE61-6970073216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DE39A-06B1-47EA-B965-81936D928D1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73163-BC15-4031-BE61-69700732165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4" Type="http://schemas.openxmlformats.org/officeDocument/2006/relationships/notesSlide" Target="../notesSlides/notesSlide10.xml"/><Relationship Id="rId13" Type="http://schemas.openxmlformats.org/officeDocument/2006/relationships/slideLayout" Target="../slideLayouts/slideLayout8.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8" Type="http://schemas.openxmlformats.org/officeDocument/2006/relationships/notesSlide" Target="../notesSlides/notesSlide11.xml"/><Relationship Id="rId17" Type="http://schemas.openxmlformats.org/officeDocument/2006/relationships/slideLayout" Target="../slideLayouts/slideLayout8.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4" Type="http://schemas.openxmlformats.org/officeDocument/2006/relationships/notesSlide" Target="../notesSlides/notesSlide12.xml"/><Relationship Id="rId13" Type="http://schemas.openxmlformats.org/officeDocument/2006/relationships/slideLayout" Target="../slideLayouts/slideLayout8.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image" Target="../media/image9.jpeg"/><Relationship Id="rId6" Type="http://schemas.openxmlformats.org/officeDocument/2006/relationships/tags" Target="../tags/tag81.xml"/><Relationship Id="rId5" Type="http://schemas.openxmlformats.org/officeDocument/2006/relationships/image" Target="../media/image8.jpeg"/><Relationship Id="rId4" Type="http://schemas.openxmlformats.org/officeDocument/2006/relationships/tags" Target="../tags/tag80.xml"/><Relationship Id="rId3" Type="http://schemas.openxmlformats.org/officeDocument/2006/relationships/tags" Target="../tags/tag79.xml"/><Relationship Id="rId20" Type="http://schemas.openxmlformats.org/officeDocument/2006/relationships/notesSlide" Target="../notesSlides/notesSlide15.xml"/><Relationship Id="rId2" Type="http://schemas.openxmlformats.org/officeDocument/2006/relationships/tags" Target="../tags/tag78.xml"/><Relationship Id="rId19" Type="http://schemas.openxmlformats.org/officeDocument/2006/relationships/slideLayout" Target="../slideLayouts/slideLayout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12.png"/><Relationship Id="rId13" Type="http://schemas.microsoft.com/office/2007/relationships/media" Target="../media/media2.mp4"/><Relationship Id="rId12" Type="http://schemas.openxmlformats.org/officeDocument/2006/relationships/video" Target="../media/media2.mp4"/><Relationship Id="rId11" Type="http://schemas.openxmlformats.org/officeDocument/2006/relationships/image" Target="../media/image11.png"/><Relationship Id="rId10" Type="http://schemas.openxmlformats.org/officeDocument/2006/relationships/image" Target="../media/image10.jpeg"/><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14.jpeg"/><Relationship Id="rId3" Type="http://schemas.openxmlformats.org/officeDocument/2006/relationships/tags" Target="../tags/tag89.xml"/><Relationship Id="rId2" Type="http://schemas.openxmlformats.org/officeDocument/2006/relationships/image" Target="../media/image13.jpeg"/><Relationship Id="rId10" Type="http://schemas.openxmlformats.org/officeDocument/2006/relationships/notesSlide" Target="../notesSlides/notesSlide16.xml"/><Relationship Id="rId1" Type="http://schemas.openxmlformats.org/officeDocument/2006/relationships/tags" Target="../tags/tag88.xml"/></Relationships>
</file>

<file path=ppt/slides/_rels/slide17.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image" Target="../media/image16.jpeg"/><Relationship Id="rId4" Type="http://schemas.openxmlformats.org/officeDocument/2006/relationships/tags" Target="../tags/tag96.xml"/><Relationship Id="rId3" Type="http://schemas.openxmlformats.org/officeDocument/2006/relationships/image" Target="../media/image15.jpeg"/><Relationship Id="rId2" Type="http://schemas.openxmlformats.org/officeDocument/2006/relationships/tags" Target="../tags/tag95.xml"/><Relationship Id="rId11" Type="http://schemas.openxmlformats.org/officeDocument/2006/relationships/notesSlide" Target="../notesSlides/notesSlide17.xml"/><Relationship Id="rId10" Type="http://schemas.openxmlformats.org/officeDocument/2006/relationships/slideLayout" Target="../slideLayouts/slideLayout8.xml"/><Relationship Id="rId1" Type="http://schemas.openxmlformats.org/officeDocument/2006/relationships/tags" Target="../tags/tag94.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svg"/><Relationship Id="rId7" Type="http://schemas.openxmlformats.org/officeDocument/2006/relationships/image" Target="../media/image22.png"/><Relationship Id="rId6" Type="http://schemas.openxmlformats.org/officeDocument/2006/relationships/image" Target="../media/image1.sv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jpeg"/><Relationship Id="rId13" Type="http://schemas.openxmlformats.org/officeDocument/2006/relationships/notesSlide" Target="../notesSlides/notesSlide19.xml"/><Relationship Id="rId12" Type="http://schemas.openxmlformats.org/officeDocument/2006/relationships/slideLayout" Target="../slideLayouts/slideLayout8.xml"/><Relationship Id="rId11" Type="http://schemas.openxmlformats.org/officeDocument/2006/relationships/image" Target="../media/image24.jpeg"/><Relationship Id="rId10" Type="http://schemas.openxmlformats.org/officeDocument/2006/relationships/image" Target="../media/image3.sv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3" Type="http://schemas.openxmlformats.org/officeDocument/2006/relationships/comments" Target="../comments/comment2.xml"/><Relationship Id="rId12" Type="http://schemas.openxmlformats.org/officeDocument/2006/relationships/notesSlide" Target="../notesSlides/notesSlide5.xml"/><Relationship Id="rId11" Type="http://schemas.openxmlformats.org/officeDocument/2006/relationships/slideLayout" Target="../slideLayouts/slideLayout8.xml"/><Relationship Id="rId10" Type="http://schemas.openxmlformats.org/officeDocument/2006/relationships/tags" Target="../tags/tag1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8.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6.jpeg"/><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2" Type="http://schemas.openxmlformats.org/officeDocument/2006/relationships/notesSlide" Target="../notesSlides/notesSlide8.xml"/><Relationship Id="rId11" Type="http://schemas.openxmlformats.org/officeDocument/2006/relationships/slideLayout" Target="../slideLayouts/slideLayout8.xml"/><Relationship Id="rId10" Type="http://schemas.openxmlformats.org/officeDocument/2006/relationships/tags" Target="../tags/tag33.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7011" t="10345" r="9593" b="15382"/>
          <a:stretch>
            <a:fillRect/>
          </a:stretch>
        </p:blipFill>
        <p:spPr>
          <a:xfrm>
            <a:off x="0" y="0"/>
            <a:ext cx="1324708" cy="896816"/>
          </a:xfrm>
          <a:prstGeom prst="rect">
            <a:avLst/>
          </a:prstGeom>
        </p:spPr>
      </p:pic>
      <p:sp>
        <p:nvSpPr>
          <p:cNvPr id="18" name="矩形 17"/>
          <p:cNvSpPr/>
          <p:nvPr/>
        </p:nvSpPr>
        <p:spPr>
          <a:xfrm>
            <a:off x="2441575" y="2824480"/>
            <a:ext cx="7115175" cy="768350"/>
          </a:xfrm>
          <a:prstGeom prst="rect">
            <a:avLst/>
          </a:prstGeom>
          <a:effectLst>
            <a:reflection endPos="0" dir="5400000" sy="-100000" algn="bl" rotWithShape="0"/>
          </a:effectLst>
        </p:spPr>
        <p:txBody>
          <a:bodyPr vert="horz" wrap="square">
            <a:spAutoFit/>
          </a:bodyPr>
          <a:lstStyle/>
          <a:p>
            <a:pPr algn="dist"/>
            <a:r>
              <a:rPr lang="zh-CN" altLang="en-US" sz="4400" b="1" dirty="0">
                <a:solidFill>
                  <a:schemeClr val="accent1"/>
                </a:solidFill>
                <a:effectLst>
                  <a:outerShdw blurRad="38100" dist="25400" dir="5400000" algn="ctr" rotWithShape="0">
                    <a:srgbClr val="6E747A">
                      <a:alpha val="43000"/>
                    </a:srgbClr>
                  </a:outerShdw>
                </a:effectLst>
                <a:latin typeface="Broadway" panose="04040905080B02020502" pitchFamily="82" charset="0"/>
                <a:cs typeface="+mn-ea"/>
                <a:sym typeface="+mn-lt"/>
              </a:rPr>
              <a:t>小康之后相对贫困如何解决</a:t>
            </a:r>
            <a:endParaRPr lang="zh-CN" altLang="en-US" sz="4400" b="1" dirty="0">
              <a:solidFill>
                <a:schemeClr val="accent1"/>
              </a:solidFill>
              <a:effectLst>
                <a:outerShdw blurRad="38100" dist="25400" dir="5400000" algn="ctr" rotWithShape="0">
                  <a:srgbClr val="6E747A">
                    <a:alpha val="43000"/>
                  </a:srgbClr>
                </a:outerShdw>
              </a:effectLst>
              <a:latin typeface="Broadway" panose="04040905080B02020502" pitchFamily="82" charset="0"/>
              <a:cs typeface="+mn-ea"/>
              <a:sym typeface="+mn-lt"/>
            </a:endParaRPr>
          </a:p>
        </p:txBody>
      </p:sp>
      <p:pic>
        <p:nvPicPr>
          <p:cNvPr id="24" name="图片 23"/>
          <p:cNvPicPr>
            <a:picLocks noChangeAspect="1"/>
          </p:cNvPicPr>
          <p:nvPr/>
        </p:nvPicPr>
        <p:blipFill>
          <a:blip r:embed="rId4" cstate="screen">
            <a:biLevel thresh="50000"/>
          </a:blip>
          <a:stretch>
            <a:fillRect/>
          </a:stretch>
        </p:blipFill>
        <p:spPr>
          <a:xfrm>
            <a:off x="1148684" y="3048446"/>
            <a:ext cx="1075430" cy="320742"/>
          </a:xfrm>
          <a:prstGeom prst="rect">
            <a:avLst/>
          </a:prstGeom>
        </p:spPr>
      </p:pic>
      <p:pic>
        <p:nvPicPr>
          <p:cNvPr id="25" name="图片 24"/>
          <p:cNvPicPr>
            <a:picLocks noChangeAspect="1"/>
          </p:cNvPicPr>
          <p:nvPr/>
        </p:nvPicPr>
        <p:blipFill>
          <a:blip r:embed="rId4" cstate="screen">
            <a:biLevel thresh="50000"/>
          </a:blip>
          <a:stretch>
            <a:fillRect/>
          </a:stretch>
        </p:blipFill>
        <p:spPr>
          <a:xfrm flipH="1">
            <a:off x="9886604" y="3048446"/>
            <a:ext cx="1075430" cy="320742"/>
          </a:xfrm>
          <a:prstGeom prst="rect">
            <a:avLst/>
          </a:prstGeom>
        </p:spPr>
      </p:pic>
      <p:sp>
        <p:nvSpPr>
          <p:cNvPr id="2" name="文本框 1"/>
          <p:cNvSpPr txBox="1"/>
          <p:nvPr/>
        </p:nvSpPr>
        <p:spPr>
          <a:xfrm>
            <a:off x="3628705" y="2015828"/>
            <a:ext cx="4741550" cy="521970"/>
          </a:xfrm>
          <a:prstGeom prst="rect">
            <a:avLst/>
          </a:prstGeom>
          <a:noFill/>
        </p:spPr>
        <p:txBody>
          <a:bodyPr wrap="square" rtlCol="0">
            <a:spAutoFit/>
            <a:scene3d>
              <a:camera prst="orthographicFront"/>
              <a:lightRig rig="threePt" dir="t"/>
            </a:scene3d>
          </a:bodyPr>
          <a:lstStyle/>
          <a:p>
            <a:pPr algn="dist"/>
            <a:r>
              <a:rPr lang="zh-CN" altLang="en-US" sz="28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mn-ea"/>
              </a:rPr>
              <a:t>毛概第六小组</a:t>
            </a:r>
            <a:endParaRPr lang="zh-CN" altLang="en-US" sz="28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600"/>
                                  </p:stCondLst>
                                  <p:iterate type="lt">
                                    <p:tmPct val="9000"/>
                                  </p:iterate>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22" presetClass="entr" presetSubtype="2" fill="hold" nodeType="withEffect">
                                  <p:stCondLst>
                                    <p:cond delay="90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par>
                                <p:cTn id="21" presetID="22" presetClass="entr" presetSubtype="8"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custDataLst>
              <p:tags r:id="rId1"/>
            </p:custDataLst>
          </p:nvPr>
        </p:nvSpPr>
        <p:spPr>
          <a:xfrm flipH="1">
            <a:off x="539378" y="5270500"/>
            <a:ext cx="11652621" cy="1587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bg1"/>
              </a:solidFill>
              <a:latin typeface="+mn-ea"/>
              <a:cs typeface="微软雅黑" panose="020B0502040204020203" pitchFamily="34" charset="-122"/>
            </a:endParaRPr>
          </a:p>
        </p:txBody>
      </p:sp>
      <p:sp>
        <p:nvSpPr>
          <p:cNvPr id="8" name="直角三角形 7"/>
          <p:cNvSpPr/>
          <p:nvPr>
            <p:custDataLst>
              <p:tags r:id="rId2"/>
            </p:custDataLst>
          </p:nvPr>
        </p:nvSpPr>
        <p:spPr>
          <a:xfrm>
            <a:off x="0" y="5523954"/>
            <a:ext cx="3390900" cy="1334045"/>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bg1"/>
              </a:solidFill>
              <a:latin typeface="+mn-ea"/>
              <a:cs typeface="微软雅黑" panose="020B0502040204020203" pitchFamily="34" charset="-122"/>
            </a:endParaRPr>
          </a:p>
        </p:txBody>
      </p:sp>
      <p:grpSp>
        <p:nvGrpSpPr>
          <p:cNvPr id="11" name="组合 10"/>
          <p:cNvGrpSpPr>
            <a:grpSpLocks noChangeAspect="1"/>
          </p:cNvGrpSpPr>
          <p:nvPr>
            <p:custDataLst>
              <p:tags r:id="rId3"/>
            </p:custDataLst>
          </p:nvPr>
        </p:nvGrpSpPr>
        <p:grpSpPr>
          <a:xfrm rot="10800000">
            <a:off x="10851255" y="1126818"/>
            <a:ext cx="790571" cy="689854"/>
            <a:chOff x="1168400" y="1347856"/>
            <a:chExt cx="723913" cy="631688"/>
          </a:xfrm>
          <a:noFill/>
        </p:grpSpPr>
        <p:sp>
          <p:nvSpPr>
            <p:cNvPr id="12" name="任意多边形: 形状 10"/>
            <p:cNvSpPr>
              <a:spLocks noChangeAspect="1"/>
            </p:cNvSpPr>
            <p:nvPr>
              <p:custDataLst>
                <p:tags r:id="rId4"/>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19050" cap="rnd">
              <a:solidFill>
                <a:schemeClr val="accent3">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2040204020203" pitchFamily="34" charset="-122"/>
                <a:cs typeface="微软雅黑" panose="020B0502040204020203" pitchFamily="34" charset="-122"/>
              </a:endParaRPr>
            </a:p>
          </p:txBody>
        </p:sp>
        <p:sp>
          <p:nvSpPr>
            <p:cNvPr id="13" name="任意多边形: 形状 11"/>
            <p:cNvSpPr>
              <a:spLocks noChangeAspect="1"/>
            </p:cNvSpPr>
            <p:nvPr>
              <p:custDataLst>
                <p:tags r:id="rId5"/>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19050" cap="rnd">
              <a:solidFill>
                <a:schemeClr val="accent3">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2040204020203" pitchFamily="34" charset="-122"/>
                <a:cs typeface="微软雅黑" panose="020B0502040204020203" pitchFamily="34" charset="-122"/>
              </a:endParaRPr>
            </a:p>
          </p:txBody>
        </p:sp>
      </p:grpSp>
      <p:grpSp>
        <p:nvGrpSpPr>
          <p:cNvPr id="14" name="组合 13"/>
          <p:cNvGrpSpPr>
            <a:grpSpLocks noChangeAspect="1"/>
          </p:cNvGrpSpPr>
          <p:nvPr>
            <p:custDataLst>
              <p:tags r:id="rId6"/>
            </p:custDataLst>
          </p:nvPr>
        </p:nvGrpSpPr>
        <p:grpSpPr>
          <a:xfrm rot="10800000">
            <a:off x="10755705" y="1127152"/>
            <a:ext cx="775330" cy="689854"/>
            <a:chOff x="1182937" y="1347856"/>
            <a:chExt cx="709957" cy="631688"/>
          </a:xfrm>
          <a:solidFill>
            <a:schemeClr val="accent1"/>
          </a:solidFill>
        </p:grpSpPr>
        <p:sp>
          <p:nvSpPr>
            <p:cNvPr id="15" name="任意多边形: 形状 8"/>
            <p:cNvSpPr>
              <a:spLocks noChangeAspect="1"/>
            </p:cNvSpPr>
            <p:nvPr>
              <p:custDataLst>
                <p:tags r:id="rId7"/>
              </p:custDataLst>
            </p:nvPr>
          </p:nvSpPr>
          <p:spPr>
            <a:xfrm>
              <a:off x="1182937"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2040204020203" pitchFamily="34" charset="-122"/>
                <a:cs typeface="微软雅黑" panose="020B0502040204020203" pitchFamily="34" charset="-122"/>
              </a:endParaRPr>
            </a:p>
          </p:txBody>
        </p:sp>
        <p:sp>
          <p:nvSpPr>
            <p:cNvPr id="16" name="任意多边形: 形状 9"/>
            <p:cNvSpPr>
              <a:spLocks noChangeAspect="1"/>
            </p:cNvSpPr>
            <p:nvPr>
              <p:custDataLst>
                <p:tags r:id="rId8"/>
              </p:custDataLst>
            </p:nvPr>
          </p:nvSpPr>
          <p:spPr>
            <a:xfrm>
              <a:off x="1581599"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2040204020203" pitchFamily="34" charset="-122"/>
                <a:cs typeface="微软雅黑" panose="020B0502040204020203" pitchFamily="34" charset="-122"/>
              </a:endParaRPr>
            </a:p>
          </p:txBody>
        </p:sp>
      </p:grpSp>
      <p:sp>
        <p:nvSpPr>
          <p:cNvPr id="21" name="文本框 20"/>
          <p:cNvSpPr txBox="1"/>
          <p:nvPr>
            <p:custDataLst>
              <p:tags r:id="rId9"/>
            </p:custDataLst>
          </p:nvPr>
        </p:nvSpPr>
        <p:spPr>
          <a:xfrm>
            <a:off x="539282" y="1991414"/>
            <a:ext cx="10852237" cy="2541134"/>
          </a:xfrm>
          <a:prstGeom prst="rect">
            <a:avLst/>
          </a:prstGeom>
          <a:noFill/>
        </p:spPr>
        <p:txBody>
          <a:bodyPr wrap="square" lIns="90170" tIns="46990" rIns="90170" bIns="46990" rtlCol="0">
            <a:noAutofit/>
          </a:bodyPr>
          <a:lstStyle>
            <a:defPPr>
              <a:defRPr lang="zh-CN"/>
            </a:defPPr>
            <a:lvl1pPr fontAlgn="auto">
              <a:lnSpc>
                <a:spcPct val="130000"/>
              </a:lnSpc>
              <a:spcAft>
                <a:spcPts val="1000"/>
              </a:spcAft>
              <a:defRPr sz="1600" spc="150"/>
            </a:lvl1pPr>
          </a:lstStyle>
          <a:p>
            <a:pPr marL="0" lvl="0" indent="-533400" algn="l" fontAlgn="ctr">
              <a:lnSpc>
                <a:spcPct val="120000"/>
              </a:lnSpc>
              <a:spcBef>
                <a:spcPts val="0"/>
              </a:spcBef>
              <a:spcAft>
                <a:spcPts val="800"/>
              </a:spcAft>
              <a:buClr>
                <a:schemeClr val="tx2"/>
              </a:buClr>
              <a:buSzPct val="120000"/>
              <a:buFont typeface="WPS-Numbers" pitchFamily="2" charset="0"/>
              <a:buNone/>
              <a:tabLst>
                <a:tab pos="533400" algn="l"/>
              </a:tabLst>
            </a:pPr>
            <a:r>
              <a:rPr lang="en-US" sz="2000" b="1" spc="100">
                <a:solidFill>
                  <a:schemeClr val="tx1"/>
                </a:solidFill>
                <a:latin typeface="Arial" panose="020B0604020202090204" pitchFamily="34" charset="0"/>
                <a:ea typeface="微软雅黑" panose="020B0502040204020203" pitchFamily="34" charset="-122"/>
                <a:cs typeface="微软雅黑" panose="020B0502040204020203" pitchFamily="34" charset="-122"/>
              </a:rPr>
              <a:t>2020年前_消除绝对贫困</a:t>
            </a:r>
            <a:endParaRPr lang="en-US" sz="2000" b="1" spc="100">
              <a:solidFill>
                <a:schemeClr val="tx1"/>
              </a:solidFill>
              <a:latin typeface="Arial" panose="020B0604020202090204" pitchFamily="34" charset="0"/>
              <a:ea typeface="微软雅黑" panose="020B0502040204020203" pitchFamily="34" charset="-122"/>
              <a:cs typeface="微软雅黑" panose="020B0502040204020203" pitchFamily="34" charset="-122"/>
            </a:endParaRPr>
          </a:p>
          <a:p>
            <a:pPr marL="635000" lvl="1" indent="-304800" algn="l" fontAlgn="ctr">
              <a:lnSpc>
                <a:spcPct val="120000"/>
              </a:lnSpc>
              <a:spcBef>
                <a:spcPts val="0"/>
              </a:spcBef>
              <a:spcAft>
                <a:spcPts val="800"/>
              </a:spcAft>
              <a:buSzPct val="100000"/>
              <a:buFont typeface="Arial" panose="020B0604020202090204" pitchFamily="34" charset="0"/>
              <a:buChar char="○"/>
              <a:tabLst>
                <a:tab pos="533400" algn="l"/>
              </a:tabLst>
            </a:pPr>
            <a:r>
              <a:rPr 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rPr>
              <a:t>党的十九大报告提出的“确保到 2020 年中国现行标准下农村贫困人口实现脱贫”的目标即将实现。</a:t>
            </a:r>
            <a:endParaRPr 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endParaRPr>
          </a:p>
          <a:p>
            <a:pPr marL="330200" lvl="1" indent="0" algn="l" fontAlgn="ctr">
              <a:lnSpc>
                <a:spcPct val="120000"/>
              </a:lnSpc>
              <a:spcBef>
                <a:spcPts val="0"/>
              </a:spcBef>
              <a:spcAft>
                <a:spcPts val="800"/>
              </a:spcAft>
              <a:buSzPct val="100000"/>
              <a:buFont typeface="Arial" panose="020B0604020202090204" pitchFamily="34" charset="0"/>
              <a:buNone/>
              <a:tabLst>
                <a:tab pos="533400" algn="l"/>
              </a:tabLst>
            </a:pPr>
            <a:r>
              <a:rPr lang="en-US" alt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rPr>
              <a:t>     </a:t>
            </a:r>
            <a:r>
              <a:rPr 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rPr>
              <a:t>中国的扶贫事业即将进入一个新的阶段：从重点解决绝对贫困问题向解决相对贫困问题转变。</a:t>
            </a:r>
            <a:endParaRPr 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endParaRPr>
          </a:p>
          <a:p>
            <a:pPr marL="635000" lvl="1" indent="-304800" algn="l" fontAlgn="ctr">
              <a:lnSpc>
                <a:spcPct val="120000"/>
              </a:lnSpc>
              <a:spcBef>
                <a:spcPts val="0"/>
              </a:spcBef>
              <a:spcAft>
                <a:spcPts val="800"/>
              </a:spcAft>
              <a:buSzPct val="100000"/>
              <a:buFont typeface="Arial" panose="020B0604020202090204" pitchFamily="34" charset="0"/>
              <a:buChar char="○"/>
              <a:tabLst>
                <a:tab pos="533400" algn="l"/>
              </a:tabLst>
            </a:pPr>
            <a:r>
              <a:rPr 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rPr>
              <a:t>针对 2020 年之后中国相对贫困的新特征提出未来扶贫战略的实施方向，以期为扶贫战略与政策的制定提供参考。</a:t>
            </a:r>
            <a:endParaRPr lang="zh-CN"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endParaRPr>
          </a:p>
          <a:p>
            <a:pPr marL="635000" lvl="1" indent="-304800" algn="l" fontAlgn="ctr">
              <a:lnSpc>
                <a:spcPct val="120000"/>
              </a:lnSpc>
              <a:spcBef>
                <a:spcPts val="0"/>
              </a:spcBef>
              <a:spcAft>
                <a:spcPts val="800"/>
              </a:spcAft>
              <a:buSzPct val="100000"/>
              <a:buFont typeface="Arial" panose="020B0604020202090204" pitchFamily="34" charset="0"/>
              <a:buChar char="○"/>
              <a:tabLst>
                <a:tab pos="533400" algn="l"/>
              </a:tabLst>
            </a:pPr>
            <a:r>
              <a:rPr lang="en-US"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rPr>
              <a:t>2020年后开始解决相对贫困</a:t>
            </a:r>
            <a:endParaRPr lang="en-US" spc="80">
              <a:solidFill>
                <a:schemeClr val="tx1"/>
              </a:solidFill>
              <a:uFillTx/>
              <a:latin typeface="Arial" panose="020B0604020202090204" pitchFamily="34" charset="0"/>
              <a:ea typeface="微软雅黑" panose="020B0502040204020203" pitchFamily="34" charset="-122"/>
              <a:cs typeface="微软雅黑" panose="020B0502040204020203" pitchFamily="34" charset="-122"/>
            </a:endParaRPr>
          </a:p>
        </p:txBody>
      </p:sp>
      <p:grpSp>
        <p:nvGrpSpPr>
          <p:cNvPr id="6" name="组合 5"/>
          <p:cNvGrpSpPr/>
          <p:nvPr/>
        </p:nvGrpSpPr>
        <p:grpSpPr>
          <a:xfrm>
            <a:off x="233045" y="309245"/>
            <a:ext cx="3680460" cy="923290"/>
            <a:chOff x="367" y="488"/>
            <a:chExt cx="5796" cy="1454"/>
          </a:xfrm>
        </p:grpSpPr>
        <p:sp>
          <p:nvSpPr>
            <p:cNvPr id="4" name="文本框 3"/>
            <p:cNvSpPr txBox="1"/>
            <p:nvPr>
              <p:custDataLst>
                <p:tags r:id="rId10"/>
              </p:custDataLst>
            </p:nvPr>
          </p:nvSpPr>
          <p:spPr>
            <a:xfrm>
              <a:off x="2099" y="851"/>
              <a:ext cx="4064"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近年成果</a:t>
              </a:r>
              <a:endParaRPr lang="zh-CN" altLang="en-US" sz="2400" b="1" dirty="0">
                <a:solidFill>
                  <a:schemeClr val="tx1"/>
                </a:solidFill>
                <a:latin typeface="+mn-lt"/>
                <a:cs typeface="+mn-ea"/>
                <a:sym typeface="+mn-lt"/>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11"/>
              </p:custDataLst>
            </p:nvPr>
          </p:nvSpPr>
          <p:spPr>
            <a:xfrm>
              <a:off x="367" y="488"/>
              <a:ext cx="1954" cy="1454"/>
            </a:xfrm>
            <a:prstGeom prst="rect">
              <a:avLst/>
            </a:prstGeom>
          </p:spPr>
          <p:txBody>
            <a:bodyPr wrap="square">
              <a:spAutoFit/>
            </a:bodyPr>
            <a:lstStyle/>
            <a:p>
              <a:pPr algn="ctr" defTabSz="285750"/>
              <a:r>
                <a:rPr lang="en-US" sz="5400" b="1">
                  <a:solidFill>
                    <a:srgbClr val="C00000"/>
                  </a:solidFill>
                  <a:cs typeface="+mn-ea"/>
                  <a:sym typeface="+mn-lt"/>
                </a:rPr>
                <a:t>02</a:t>
              </a:r>
              <a:endParaRPr lang="en-US" sz="5400" b="1" dirty="0">
                <a:solidFill>
                  <a:srgbClr val="C00000"/>
                </a:solidFill>
                <a:cs typeface="+mn-ea"/>
                <a:sym typeface="+mn-lt"/>
              </a:endParaRPr>
            </a:p>
          </p:txBody>
        </p:sp>
      </p:gr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549047" y="434723"/>
            <a:ext cx="11306816" cy="6163081"/>
          </a:xfrm>
          <a:prstGeom prst="rect">
            <a:avLst/>
          </a:prstGeom>
          <a:noFill/>
          <a:ln w="412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bg1"/>
              </a:solidFill>
              <a:latin typeface="+mn-ea"/>
            </a:endParaRPr>
          </a:p>
        </p:txBody>
      </p:sp>
      <p:sp>
        <p:nvSpPr>
          <p:cNvPr id="3" name="矩形 2"/>
          <p:cNvSpPr/>
          <p:nvPr>
            <p:custDataLst>
              <p:tags r:id="rId2"/>
            </p:custDataLst>
          </p:nvPr>
        </p:nvSpPr>
        <p:spPr>
          <a:xfrm>
            <a:off x="357458" y="282323"/>
            <a:ext cx="11306816" cy="6163081"/>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bg1"/>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bg1"/>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bg1"/>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solid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solidFill>
            <a:ln>
              <a:solidFill>
                <a:srgbClr val="FFB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2" name="文本框 11"/>
          <p:cNvSpPr txBox="1"/>
          <p:nvPr>
            <p:custDataLst>
              <p:tags r:id="rId11"/>
            </p:custDataLst>
          </p:nvPr>
        </p:nvSpPr>
        <p:spPr>
          <a:xfrm>
            <a:off x="2110247" y="2222054"/>
            <a:ext cx="8185215" cy="2414081"/>
          </a:xfrm>
          <a:prstGeom prst="rect">
            <a:avLst/>
          </a:prstGeom>
          <a:noFill/>
        </p:spPr>
        <p:txBody>
          <a:bodyPr wrap="square" lIns="90000" tIns="46800" rIns="90000" bIns="46800" rtlCol="0">
            <a:noAutofit/>
          </a:bodyPr>
          <a:lstStyle>
            <a:defPPr>
              <a:defRPr lang="zh-CN"/>
            </a:defPPr>
            <a:lvl1pPr fontAlgn="auto">
              <a:lnSpc>
                <a:spcPct val="130000"/>
              </a:lnSpc>
              <a:spcAft>
                <a:spcPts val="1000"/>
              </a:spcAft>
              <a:defRPr sz="1600" spc="150"/>
            </a:lvl1pPr>
          </a:lstStyle>
          <a:p>
            <a:pPr marL="0" lvl="0" indent="-360045" algn="l" fontAlgn="ctr">
              <a:lnSpc>
                <a:spcPct val="120000"/>
              </a:lnSpc>
              <a:spcBef>
                <a:spcPts val="0"/>
              </a:spcBef>
              <a:spcAft>
                <a:spcPts val="800"/>
              </a:spcAft>
              <a:buSzPct val="100000"/>
              <a:buFont typeface="WPS-Numbers" pitchFamily="2" charset="0"/>
              <a:buNone/>
            </a:pPr>
            <a:r>
              <a:rPr lang="zh-CN" sz="2400" b="1" spc="160">
                <a:solidFill>
                  <a:schemeClr val="tx1">
                    <a:lumMod val="65000"/>
                    <a:lumOff val="35000"/>
                  </a:schemeClr>
                </a:solidFill>
                <a:latin typeface="Arial" panose="020B0604020202090204" pitchFamily="34" charset="0"/>
                <a:ea typeface="微软雅黑" panose="020B0502040204020203" pitchFamily="34" charset="-122"/>
              </a:rPr>
              <a:t>党的十九大以来，我国建立了包含责任体系、工作体系、政策体系、投入体系、帮扶体系、社会动员体系、监督体系和考核评估体系的中国特色脱贫攻坚制度体系。随着治贫任务的转换，进一步完善扶贫制度体系是相对贫困治理的重要保障</a:t>
            </a:r>
            <a:endParaRPr lang="zh-CN" sz="2400" b="1" spc="160">
              <a:solidFill>
                <a:schemeClr val="tx1">
                  <a:lumMod val="65000"/>
                  <a:lumOff val="35000"/>
                </a:schemeClr>
              </a:solidFill>
              <a:latin typeface="Arial" panose="020B0604020202090204" pitchFamily="34" charset="0"/>
              <a:ea typeface="微软雅黑" panose="020B0502040204020203" pitchFamily="34" charset="-122"/>
            </a:endParaRPr>
          </a:p>
        </p:txBody>
      </p:sp>
      <p:sp>
        <p:nvSpPr>
          <p:cNvPr id="18" name="椭圆 17"/>
          <p:cNvSpPr/>
          <p:nvPr>
            <p:custDataLst>
              <p:tags r:id="rId12"/>
            </p:custDataLst>
          </p:nvPr>
        </p:nvSpPr>
        <p:spPr>
          <a:xfrm>
            <a:off x="10497185" y="1088390"/>
            <a:ext cx="266065" cy="2660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13"/>
            </p:custDataLst>
          </p:nvPr>
        </p:nvSpPr>
        <p:spPr>
          <a:xfrm>
            <a:off x="11009630" y="701675"/>
            <a:ext cx="386715" cy="3867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1095375" y="471170"/>
            <a:ext cx="3680460" cy="923290"/>
            <a:chOff x="367" y="488"/>
            <a:chExt cx="5796" cy="1454"/>
          </a:xfrm>
        </p:grpSpPr>
        <p:sp>
          <p:nvSpPr>
            <p:cNvPr id="4" name="文本框 3"/>
            <p:cNvSpPr txBox="1"/>
            <p:nvPr>
              <p:custDataLst>
                <p:tags r:id="rId14"/>
              </p:custDataLst>
            </p:nvPr>
          </p:nvSpPr>
          <p:spPr>
            <a:xfrm>
              <a:off x="2099" y="851"/>
              <a:ext cx="4064"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近年成果</a:t>
              </a:r>
              <a:endParaRPr lang="zh-CN" altLang="en-US" sz="2400" b="1" dirty="0">
                <a:solidFill>
                  <a:schemeClr val="tx1"/>
                </a:solidFill>
                <a:latin typeface="+mn-lt"/>
                <a:cs typeface="+mn-ea"/>
                <a:sym typeface="+mn-lt"/>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15"/>
              </p:custDataLst>
            </p:nvPr>
          </p:nvSpPr>
          <p:spPr>
            <a:xfrm>
              <a:off x="367" y="488"/>
              <a:ext cx="1954" cy="1454"/>
            </a:xfrm>
            <a:prstGeom prst="rect">
              <a:avLst/>
            </a:prstGeom>
          </p:spPr>
          <p:txBody>
            <a:bodyPr wrap="square">
              <a:spAutoFit/>
            </a:bodyPr>
            <a:lstStyle/>
            <a:p>
              <a:pPr algn="ctr" defTabSz="285750"/>
              <a:r>
                <a:rPr lang="en-US" sz="5400" b="1">
                  <a:solidFill>
                    <a:srgbClr val="C00000"/>
                  </a:solidFill>
                  <a:cs typeface="+mn-ea"/>
                  <a:sym typeface="+mn-lt"/>
                </a:rPr>
                <a:t>02</a:t>
              </a:r>
              <a:endParaRPr lang="en-US" sz="5400" b="1" dirty="0">
                <a:solidFill>
                  <a:srgbClr val="C00000"/>
                </a:solidFill>
                <a:cs typeface="+mn-ea"/>
                <a:sym typeface="+mn-lt"/>
              </a:endParaRPr>
            </a:p>
          </p:txBody>
        </p:sp>
      </p:grpSp>
    </p:spTree>
    <p:custDataLst>
      <p:tags r:id="rId16"/>
    </p:custDataLst>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矩形 13"/>
          <p:cNvSpPr/>
          <p:nvPr>
            <p:custDataLst>
              <p:tags r:id="rId1"/>
            </p:custDataLst>
          </p:nvPr>
        </p:nvSpPr>
        <p:spPr>
          <a:xfrm>
            <a:off x="0" y="0"/>
            <a:ext cx="4737100" cy="6858000"/>
          </a:xfrm>
          <a:prstGeom prst="rect">
            <a:avLst/>
          </a:prstGeom>
          <a:pattFill prst="wdUpDiag">
            <a:fgClr>
              <a:schemeClr val="bg1">
                <a:lumMod val="95000"/>
              </a:schemeClr>
            </a:fgClr>
            <a:bgClr>
              <a:schemeClr val="accent1">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15" name="矩形 14"/>
          <p:cNvSpPr/>
          <p:nvPr>
            <p:custDataLst>
              <p:tags r:id="rId2"/>
            </p:custDataLst>
          </p:nvPr>
        </p:nvSpPr>
        <p:spPr>
          <a:xfrm>
            <a:off x="0" y="1280160"/>
            <a:ext cx="4737100" cy="38690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18" name="文本框 17"/>
          <p:cNvSpPr txBox="1"/>
          <p:nvPr>
            <p:custDataLst>
              <p:tags r:id="rId3"/>
            </p:custDataLst>
          </p:nvPr>
        </p:nvSpPr>
        <p:spPr>
          <a:xfrm>
            <a:off x="605080" y="1894086"/>
            <a:ext cx="3526939" cy="2103239"/>
          </a:xfrm>
          <a:prstGeom prst="rect">
            <a:avLst/>
          </a:prstGeom>
          <a:noFill/>
        </p:spPr>
        <p:txBody>
          <a:bodyPr wrap="square" lIns="90170" tIns="46990" rIns="90170" bIns="46990" rtlCol="0" anchor="b">
            <a:normAutofit/>
          </a:bodyPr>
          <a:lstStyle/>
          <a:p>
            <a:pPr marL="0" indent="0" algn="l">
              <a:lnSpc>
                <a:spcPct val="100000"/>
              </a:lnSpc>
              <a:spcBef>
                <a:spcPts val="0"/>
              </a:spcBef>
              <a:spcAft>
                <a:spcPts val="0"/>
              </a:spcAft>
              <a:buSzPct val="100000"/>
              <a:buNone/>
            </a:pPr>
            <a:r>
              <a:rPr lang="zh-CN" sz="4200" b="1" spc="260">
                <a:solidFill>
                  <a:schemeClr val="lt1"/>
                </a:solidFill>
                <a:latin typeface="Arial" panose="020B0604020202090204" pitchFamily="34" charset="0"/>
                <a:ea typeface="微软雅黑" panose="020B0502040204020203" pitchFamily="34" charset="-122"/>
                <a:sym typeface="+mn-ea"/>
              </a:rPr>
              <a:t>国家贫困地区有哪些扶贫政策</a:t>
            </a:r>
            <a:endParaRPr lang="zh-CN" sz="4200" b="1" spc="260">
              <a:solidFill>
                <a:schemeClr val="lt1"/>
              </a:solidFill>
              <a:latin typeface="Arial" panose="020B0604020202090204" pitchFamily="34" charset="0"/>
              <a:ea typeface="微软雅黑" panose="020B0502040204020203" pitchFamily="34" charset="-122"/>
              <a:sym typeface="+mn-ea"/>
            </a:endParaRPr>
          </a:p>
        </p:txBody>
      </p:sp>
      <p:sp>
        <p:nvSpPr>
          <p:cNvPr id="19" name="矩形 18"/>
          <p:cNvSpPr/>
          <p:nvPr>
            <p:custDataLst>
              <p:tags r:id="rId4"/>
            </p:custDataLst>
          </p:nvPr>
        </p:nvSpPr>
        <p:spPr>
          <a:xfrm>
            <a:off x="5380279" y="801503"/>
            <a:ext cx="6137707" cy="5354822"/>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产业发展脱贫，主要包括农林产业扶贫、旅游扶贫、电商扶贫、科技扶贫等方面，提出了13项产业扶贫工程或具体措施;</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转移就业脱贫，主要从组织开展职业培训和促进转移就业等方面，提出了6项就业扶贫行动;</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sz="1200" spc="40">
                <a:solidFill>
                  <a:schemeClr val="tx1">
                    <a:lumMod val="75000"/>
                    <a:lumOff val="25000"/>
                  </a:schemeClr>
                </a:solidFill>
                <a:latin typeface="Arial" panose="020B0604020202090204" pitchFamily="34" charset="0"/>
                <a:ea typeface="微软雅黑" panose="020B0502040204020203" pitchFamily="34" charset="-122"/>
              </a:rPr>
              <a:t>易地搬迁脱贫，对“一方水土养不起一方人”地区建档立卡贫困人口实施易地扶贫搬迁，实现搬得出、稳得住、能脱贫;</a:t>
            </a:r>
            <a:endParaRPr lang="en-US"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教育扶贫，主要从基础教育、职业教育和降低贫困家庭就学负担等方面，提出了一系列行动计划和措施，不断提升贫困人口综合素质和就业技能，逐步消除因学致贫问题，阻断贫困代际传递;</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健康扶贫，主要从医疗卫生服务、医疗保障、疾病防控和公共卫生等方面，提出了6大健康扶贫工程，加快推进基本公共卫生服务均等化，有效缓解因病致贫返贫问题;</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生态保护扶贫，主要从生态保护修复、生态保护补偿机制2个方面，提出了11项重大生态扶贫工程和4项生态保护补偿方式，使贫困群众通过参与生态保护实现脱贫;</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兜底保障，主要从社会救助、基本养老保障、农村“三留守”人员和残疾人等方面，提出了社会保障兜底措施，通过筑牢社会保障安全网，解决好特殊困难群体和弱势群体的脱贫问题;</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a:p>
            <a:pPr marL="254000" lvl="0" indent="-254000" algn="l" fontAlgn="ctr">
              <a:lnSpc>
                <a:spcPct val="120000"/>
              </a:lnSpc>
              <a:spcBef>
                <a:spcPts val="0"/>
              </a:spcBef>
              <a:spcAft>
                <a:spcPts val="800"/>
              </a:spcAft>
              <a:buSzPct val="100000"/>
              <a:buFont typeface="+mn-ea"/>
              <a:buAutoNum type="arabicPeriod"/>
            </a:pPr>
            <a:r>
              <a:rPr lang="en-US" altLang="zh-CN" sz="1200" spc="40">
                <a:solidFill>
                  <a:schemeClr val="tx1">
                    <a:lumMod val="75000"/>
                    <a:lumOff val="25000"/>
                  </a:schemeClr>
                </a:solidFill>
                <a:latin typeface="Arial" panose="020B0604020202090204" pitchFamily="34" charset="0"/>
                <a:ea typeface="微软雅黑" panose="020B0502040204020203" pitchFamily="34" charset="-122"/>
              </a:rPr>
              <a:t>社会扶贫，主要从东西部扶贫协作、定点帮扶、企业帮扶、军队帮扶、社会组织和志愿者帮扶，以及国际交流合作等方面，提出了相关措施和要求。</a:t>
            </a:r>
            <a:endParaRPr lang="en-US" altLang="zh-CN" sz="1200" spc="40">
              <a:solidFill>
                <a:schemeClr val="tx1">
                  <a:lumMod val="75000"/>
                  <a:lumOff val="25000"/>
                </a:schemeClr>
              </a:solidFill>
              <a:latin typeface="Arial" panose="020B0604020202090204" pitchFamily="34" charset="0"/>
              <a:ea typeface="微软雅黑" panose="020B0502040204020203" pitchFamily="34" charset="-122"/>
            </a:endParaRPr>
          </a:p>
        </p:txBody>
      </p:sp>
      <p:sp>
        <p:nvSpPr>
          <p:cNvPr id="16" name="斜纹 15"/>
          <p:cNvSpPr/>
          <p:nvPr>
            <p:custDataLst>
              <p:tags r:id="rId5"/>
            </p:custDataLst>
          </p:nvPr>
        </p:nvSpPr>
        <p:spPr>
          <a:xfrm flipH="1">
            <a:off x="10998200" y="0"/>
            <a:ext cx="1193800" cy="1193800"/>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tx1"/>
              </a:solidFill>
              <a:latin typeface="Arial" panose="020B0604020202090204" pitchFamily="34" charset="0"/>
              <a:ea typeface="微软雅黑" panose="020B0502040204020203" pitchFamily="34" charset="-122"/>
              <a:sym typeface="Arial" panose="020B0604020202090204" pitchFamily="34" charset="0"/>
            </a:endParaRPr>
          </a:p>
        </p:txBody>
      </p:sp>
      <p:grpSp>
        <p:nvGrpSpPr>
          <p:cNvPr id="20" name="组合 19"/>
          <p:cNvGrpSpPr>
            <a:grpSpLocks noChangeAspect="1"/>
          </p:cNvGrpSpPr>
          <p:nvPr>
            <p:custDataLst>
              <p:tags r:id="rId6"/>
            </p:custDataLst>
          </p:nvPr>
        </p:nvGrpSpPr>
        <p:grpSpPr>
          <a:xfrm rot="10800000">
            <a:off x="3857624" y="1280211"/>
            <a:ext cx="611401" cy="533510"/>
            <a:chOff x="1168400" y="1347856"/>
            <a:chExt cx="723913" cy="631688"/>
          </a:xfrm>
          <a:solidFill>
            <a:schemeClr val="bg1">
              <a:lumMod val="95000"/>
              <a:alpha val="20000"/>
            </a:schemeClr>
          </a:solidFill>
        </p:grpSpPr>
        <p:sp>
          <p:nvSpPr>
            <p:cNvPr id="21" name="任意多边形: 形状 14"/>
            <p:cNvSpPr>
              <a:spLocks noChangeAspect="1"/>
            </p:cNvSpPr>
            <p:nvPr>
              <p:custDataLst>
                <p:tags r:id="rId7"/>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prstClr val="black"/>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22" name="任意多边形: 形状 15"/>
            <p:cNvSpPr>
              <a:spLocks noChangeAspect="1"/>
            </p:cNvSpPr>
            <p:nvPr>
              <p:custDataLst>
                <p:tags r:id="rId8"/>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prstClr val="black"/>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grpSp>
      <p:grpSp>
        <p:nvGrpSpPr>
          <p:cNvPr id="6" name="组合 5"/>
          <p:cNvGrpSpPr/>
          <p:nvPr>
            <p:custDataLst>
              <p:tags r:id="rId9"/>
            </p:custDataLst>
          </p:nvPr>
        </p:nvGrpSpPr>
        <p:grpSpPr>
          <a:xfrm>
            <a:off x="233045" y="309880"/>
            <a:ext cx="3680460" cy="923290"/>
            <a:chOff x="367" y="488"/>
            <a:chExt cx="5796" cy="1454"/>
          </a:xfrm>
        </p:grpSpPr>
        <p:sp>
          <p:nvSpPr>
            <p:cNvPr id="4" name="文本框 3"/>
            <p:cNvSpPr txBox="1"/>
            <p:nvPr>
              <p:custDataLst>
                <p:tags r:id="rId10"/>
              </p:custDataLst>
            </p:nvPr>
          </p:nvSpPr>
          <p:spPr>
            <a:xfrm>
              <a:off x="2099" y="851"/>
              <a:ext cx="4064"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近年成果</a:t>
              </a:r>
              <a:endParaRPr lang="zh-CN" altLang="en-US" sz="2400" b="1" dirty="0">
                <a:solidFill>
                  <a:schemeClr val="tx1"/>
                </a:solidFill>
                <a:latin typeface="+mn-lt"/>
                <a:cs typeface="+mn-ea"/>
                <a:sym typeface="+mn-lt"/>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11"/>
              </p:custDataLst>
            </p:nvPr>
          </p:nvSpPr>
          <p:spPr>
            <a:xfrm>
              <a:off x="367" y="488"/>
              <a:ext cx="1954" cy="1454"/>
            </a:xfrm>
            <a:prstGeom prst="rect">
              <a:avLst/>
            </a:prstGeom>
          </p:spPr>
          <p:txBody>
            <a:bodyPr wrap="square">
              <a:spAutoFit/>
            </a:bodyPr>
            <a:lstStyle/>
            <a:p>
              <a:pPr algn="ctr" defTabSz="285750"/>
              <a:r>
                <a:rPr lang="en-US" sz="5400" b="1">
                  <a:solidFill>
                    <a:srgbClr val="C00000"/>
                  </a:solidFill>
                  <a:cs typeface="+mn-ea"/>
                  <a:sym typeface="+mn-lt"/>
                </a:rPr>
                <a:t>02</a:t>
              </a:r>
              <a:endParaRPr lang="en-US" sz="5400" b="1" dirty="0">
                <a:solidFill>
                  <a:srgbClr val="C00000"/>
                </a:solidFill>
                <a:cs typeface="+mn-ea"/>
                <a:sym typeface="+mn-lt"/>
              </a:endParaRPr>
            </a:p>
          </p:txBody>
        </p:sp>
      </p:grpSp>
    </p:spTree>
    <p:custDataLst>
      <p:tags r:id="rId12"/>
    </p:custData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233045" y="309880"/>
            <a:ext cx="3680460" cy="923290"/>
            <a:chOff x="367" y="488"/>
            <a:chExt cx="5796" cy="1454"/>
          </a:xfrm>
        </p:grpSpPr>
        <p:sp>
          <p:nvSpPr>
            <p:cNvPr id="4" name="文本框 3"/>
            <p:cNvSpPr txBox="1"/>
            <p:nvPr>
              <p:custDataLst>
                <p:tags r:id="rId2"/>
              </p:custDataLst>
            </p:nvPr>
          </p:nvSpPr>
          <p:spPr>
            <a:xfrm>
              <a:off x="2099" y="851"/>
              <a:ext cx="4064"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近年成果</a:t>
              </a:r>
              <a:endParaRPr lang="zh-CN" altLang="en-US" sz="2400" b="1" dirty="0">
                <a:solidFill>
                  <a:schemeClr val="tx1"/>
                </a:solidFill>
                <a:latin typeface="+mn-lt"/>
                <a:cs typeface="+mn-ea"/>
                <a:sym typeface="+mn-lt"/>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3"/>
              </p:custDataLst>
            </p:nvPr>
          </p:nvSpPr>
          <p:spPr>
            <a:xfrm>
              <a:off x="367" y="488"/>
              <a:ext cx="1954" cy="1454"/>
            </a:xfrm>
            <a:prstGeom prst="rect">
              <a:avLst/>
            </a:prstGeom>
          </p:spPr>
          <p:txBody>
            <a:bodyPr wrap="square">
              <a:spAutoFit/>
            </a:bodyPr>
            <a:lstStyle/>
            <a:p>
              <a:pPr algn="ctr" defTabSz="285750"/>
              <a:r>
                <a:rPr lang="en-US" sz="5400" b="1">
                  <a:solidFill>
                    <a:srgbClr val="C00000"/>
                  </a:solidFill>
                  <a:cs typeface="+mn-ea"/>
                  <a:sym typeface="+mn-lt"/>
                </a:rPr>
                <a:t>02</a:t>
              </a:r>
              <a:endParaRPr lang="en-US" sz="5400" b="1" dirty="0">
                <a:solidFill>
                  <a:srgbClr val="C00000"/>
                </a:solidFill>
                <a:cs typeface="+mn-ea"/>
                <a:sym typeface="+mn-lt"/>
              </a:endParaRPr>
            </a:p>
          </p:txBody>
        </p:sp>
      </p:grpSp>
      <p:pic>
        <p:nvPicPr>
          <p:cNvPr id="3" name="1072327764_nb3-1-16">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4721225" y="309880"/>
            <a:ext cx="5628640" cy="5813425"/>
          </a:xfrm>
          <a:prstGeom prst="rect">
            <a:avLst/>
          </a:prstGeom>
        </p:spPr>
      </p:pic>
      <p:sp>
        <p:nvSpPr>
          <p:cNvPr id="8" name="文本框 7"/>
          <p:cNvSpPr txBox="1"/>
          <p:nvPr/>
        </p:nvSpPr>
        <p:spPr>
          <a:xfrm>
            <a:off x="1332865" y="1301115"/>
            <a:ext cx="1585595" cy="4118610"/>
          </a:xfrm>
          <a:prstGeom prst="rect">
            <a:avLst/>
          </a:prstGeom>
          <a:noFill/>
        </p:spPr>
        <p:txBody>
          <a:bodyPr vert="eaVert" wrap="square" rtlCol="0">
            <a:spAutoFit/>
          </a:bodyPr>
          <a:p>
            <a:pPr algn="ctr">
              <a:lnSpc>
                <a:spcPct val="190000"/>
              </a:lnSpc>
            </a:pPr>
            <a:r>
              <a:rPr lang="zh-CN" altLang="en-US" sz="48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经济政策</a:t>
            </a:r>
            <a:endParaRPr lang="zh-CN" altLang="en-US" sz="48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endParaRPr>
          </a:p>
        </p:txBody>
      </p:sp>
    </p:spTree>
  </p:cSld>
  <p:clrMapOvr>
    <a:masterClrMapping/>
  </p:clrMapOvr>
  <p:transition spd="med"/>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496946" y="4080446"/>
            <a:ext cx="5198108" cy="1198880"/>
          </a:xfrm>
          <a:prstGeom prst="rect">
            <a:avLst/>
          </a:prstGeom>
        </p:spPr>
        <p:txBody>
          <a:bodyPr vert="horz" wrap="square">
            <a:spAutoFit/>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THREE</a:t>
            </a:r>
            <a:endPar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 y="1"/>
            <a:ext cx="1455130" cy="985735"/>
          </a:xfrm>
          <a:prstGeom prst="rect">
            <a:avLst/>
          </a:prstGeom>
        </p:spPr>
      </p:pic>
      <p:sp>
        <p:nvSpPr>
          <p:cNvPr id="19" name="文本框 18"/>
          <p:cNvSpPr txBox="1"/>
          <p:nvPr/>
        </p:nvSpPr>
        <p:spPr>
          <a:xfrm>
            <a:off x="4172423" y="2292786"/>
            <a:ext cx="2803144" cy="82994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rPr>
              <a:t>解决办法</a:t>
            </a:r>
            <a:endPar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endParaRPr>
          </a:p>
        </p:txBody>
      </p:sp>
      <p:sp>
        <p:nvSpPr>
          <p:cNvPr id="20" name="文本框 19"/>
          <p:cNvSpPr txBox="1"/>
          <p:nvPr/>
        </p:nvSpPr>
        <p:spPr>
          <a:xfrm>
            <a:off x="4172642" y="1761429"/>
            <a:ext cx="3567320"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en-US" altLang="zh-CN" sz="24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cs typeface="+mn-ea"/>
                <a:sym typeface="+mn-lt"/>
              </a:rPr>
              <a:t>Solution</a:t>
            </a:r>
            <a:endParaRPr lang="en-US" altLang="zh-CN" sz="24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endParaRPr>
          </a:p>
        </p:txBody>
      </p:sp>
      <p:sp>
        <p:nvSpPr>
          <p:cNvPr id="21" name="矩形 20"/>
          <p:cNvSpPr/>
          <p:nvPr/>
        </p:nvSpPr>
        <p:spPr>
          <a:xfrm>
            <a:off x="4172423" y="3278949"/>
            <a:ext cx="5521342" cy="645160"/>
          </a:xfrm>
          <a:prstGeom prst="rect">
            <a:avLst/>
          </a:prstGeom>
        </p:spPr>
        <p:txBody>
          <a:bodyPr wrap="square">
            <a:spAutoFit/>
          </a:bodyPr>
          <a:lstStyle/>
          <a:p>
            <a:r>
              <a:rPr lang="en-US" altLang="zh-CN" sz="12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MV Boli" panose="02000500030200090000" pitchFamily="2" charset="0"/>
                <a:sym typeface="+mn-lt"/>
              </a:rPr>
              <a:t>随着我国经济的快速发展，越来越多的人已经脱离了贫困线，成为了小康人群。然而，在小康之后，仍然有一部分人处于相对贫困状态，他们的生活水平虽然比贫困人群有所提高，但仍然无法满足基本的生活需求。</a:t>
            </a:r>
            <a:endParaRPr lang="en-US" altLang="zh-CN" sz="12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MV Boli" panose="02000500030200090000" pitchFamily="2" charset="0"/>
              <a:sym typeface="+mn-lt"/>
            </a:endParaRPr>
          </a:p>
        </p:txBody>
      </p:sp>
      <p:pic>
        <p:nvPicPr>
          <p:cNvPr id="22" name="图片 21"/>
          <p:cNvPicPr>
            <a:picLocks noChangeAspect="1"/>
          </p:cNvPicPr>
          <p:nvPr/>
        </p:nvPicPr>
        <p:blipFill rotWithShape="1">
          <a:blip r:embed="rId2" cstate="screen"/>
          <a:srcRect/>
          <a:stretch>
            <a:fillRect/>
          </a:stretch>
        </p:blipFill>
        <p:spPr>
          <a:xfrm>
            <a:off x="9693765" y="484373"/>
            <a:ext cx="2588009" cy="1507889"/>
          </a:xfrm>
          <a:prstGeom prst="rect">
            <a:avLst/>
          </a:prstGeom>
        </p:spPr>
      </p:pic>
      <p:sp>
        <p:nvSpPr>
          <p:cNvPr id="2" name="文本框 1"/>
          <p:cNvSpPr txBox="1"/>
          <p:nvPr/>
        </p:nvSpPr>
        <p:spPr>
          <a:xfrm>
            <a:off x="2602230" y="1314450"/>
            <a:ext cx="1988185" cy="3153410"/>
          </a:xfrm>
          <a:prstGeom prst="rect">
            <a:avLst/>
          </a:prstGeom>
          <a:noFill/>
        </p:spPr>
        <p:txBody>
          <a:bodyPr wrap="square" rtlCol="0" anchor="t">
            <a:spAutoFit/>
          </a:bodyPr>
          <a:p>
            <a:pPr algn="l"/>
            <a:r>
              <a:rPr lang="en-US" altLang="zh-CN" sz="199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rPr>
              <a:t>3</a:t>
            </a:r>
            <a:endParaRPr lang="en-US" altLang="zh-CN" sz="199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20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2" presetClass="entr" presetSubtype="4" decel="100000" fill="hold" grpId="0" nodeType="withEffect">
                                  <p:stCondLst>
                                    <p:cond delay="500"/>
                                  </p:stCondLst>
                                  <p:iterate type="lt">
                                    <p:tmPct val="6000"/>
                                  </p:iterate>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ppt_x</p:attrName>
                                        </p:attrNameLst>
                                      </p:cBhvr>
                                      <p:tavLst>
                                        <p:tav tm="0">
                                          <p:val>
                                            <p:strVal val="#ppt_x"/>
                                          </p:val>
                                        </p:tav>
                                        <p:tav tm="100000">
                                          <p:val>
                                            <p:strVal val="#ppt_x"/>
                                          </p:val>
                                        </p:tav>
                                      </p:tavLst>
                                    </p:anim>
                                    <p:anim calcmode="lin" valueType="num">
                                      <p:cBhvr>
                                        <p:cTn id="17" dur="500" fill="hold"/>
                                        <p:tgtEl>
                                          <p:spTgt spid="19"/>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600"/>
                                  </p:stCondLst>
                                  <p:iterate type="lt">
                                    <p:tmPct val="6000"/>
                                  </p:iterate>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par>
                                <p:cTn id="21" presetID="53" presetClass="entr" presetSubtype="16" fill="hold" grpId="0" nodeType="withEffect">
                                  <p:stCondLst>
                                    <p:cond delay="300"/>
                                  </p:stCondLst>
                                  <p:iterate type="lt">
                                    <p:tmPct val="6000"/>
                                  </p:iterate>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14" presetClass="entr" presetSubtype="10" fill="hold" grpId="0" nodeType="withEffect">
                                  <p:stCondLst>
                                    <p:cond delay="80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2" presetClass="entr" presetSubtype="6" decel="100000" fill="hold" nodeType="withEffect">
                                  <p:stCondLst>
                                    <p:cond delay="5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9" grpId="1"/>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custDataLst>
              <p:tags r:id="rId1"/>
            </p:custDataLst>
          </p:nvPr>
        </p:nvSpPr>
        <p:spPr>
          <a:xfrm>
            <a:off x="6547471" y="220869"/>
            <a:ext cx="5644529" cy="6416263"/>
          </a:xfrm>
          <a:prstGeom prst="rect">
            <a:avLst/>
          </a:prstGeom>
          <a:solidFill>
            <a:schemeClr val="bg1">
              <a:lumMod val="9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custDataLst>
              <p:tags r:id="rId2"/>
            </p:custDataLst>
          </p:nvPr>
        </p:nvSpPr>
        <p:spPr>
          <a:xfrm>
            <a:off x="5200056" y="626044"/>
            <a:ext cx="6544588" cy="5591060"/>
          </a:xfrm>
          <a:custGeom>
            <a:avLst/>
            <a:gdLst>
              <a:gd name="connsiteX0" fmla="*/ 0 w 6010852"/>
              <a:gd name="connsiteY0" fmla="*/ 0 h 5134985"/>
              <a:gd name="connsiteX1" fmla="*/ 4207597 w 6010852"/>
              <a:gd name="connsiteY1" fmla="*/ 0 h 5134985"/>
              <a:gd name="connsiteX2" fmla="*/ 4207597 w 6010852"/>
              <a:gd name="connsiteY2" fmla="*/ 1099127 h 5134985"/>
              <a:gd name="connsiteX3" fmla="*/ 6010853 w 6010852"/>
              <a:gd name="connsiteY3" fmla="*/ 1099127 h 5134985"/>
              <a:gd name="connsiteX4" fmla="*/ 6010853 w 6010852"/>
              <a:gd name="connsiteY4" fmla="*/ 5134986 h 5134985"/>
              <a:gd name="connsiteX5" fmla="*/ 1820430 w 6010852"/>
              <a:gd name="connsiteY5" fmla="*/ 5134986 h 5134985"/>
              <a:gd name="connsiteX6" fmla="*/ 1820430 w 6010852"/>
              <a:gd name="connsiteY6" fmla="*/ 4104554 h 5134985"/>
              <a:gd name="connsiteX7" fmla="*/ 0 w 6010852"/>
              <a:gd name="connsiteY7" fmla="*/ 4104554 h 513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0852" h="5134985">
                <a:moveTo>
                  <a:pt x="0" y="0"/>
                </a:moveTo>
                <a:lnTo>
                  <a:pt x="4207597" y="0"/>
                </a:lnTo>
                <a:lnTo>
                  <a:pt x="4207597" y="1099127"/>
                </a:lnTo>
                <a:lnTo>
                  <a:pt x="6010853" y="1099127"/>
                </a:lnTo>
                <a:lnTo>
                  <a:pt x="6010853" y="5134986"/>
                </a:lnTo>
                <a:lnTo>
                  <a:pt x="1820430" y="5134986"/>
                </a:lnTo>
                <a:lnTo>
                  <a:pt x="1820430" y="4104554"/>
                </a:lnTo>
                <a:lnTo>
                  <a:pt x="0" y="4104554"/>
                </a:lnTo>
                <a:close/>
              </a:path>
            </a:pathLst>
          </a:custGeom>
          <a:noFill/>
          <a:ln w="50800" cap="flat">
            <a:solidFill>
              <a:schemeClr val="accent1"/>
            </a:solidFill>
            <a:prstDash val="solid"/>
            <a:miter/>
          </a:ln>
        </p:spPr>
        <p:txBody>
          <a:bodyPr rtlCol="0" anchor="ctr"/>
          <a:p>
            <a:endParaRPr lang="zh-CN" altLang="en-US"/>
          </a:p>
        </p:txBody>
      </p:sp>
      <p:grpSp>
        <p:nvGrpSpPr>
          <p:cNvPr id="23" name="组合 22"/>
          <p:cNvGrpSpPr/>
          <p:nvPr>
            <p:custDataLst>
              <p:tags r:id="rId3"/>
            </p:custDataLst>
          </p:nvPr>
        </p:nvGrpSpPr>
        <p:grpSpPr>
          <a:xfrm>
            <a:off x="5577687" y="969906"/>
            <a:ext cx="5723486" cy="4893309"/>
            <a:chOff x="8404" y="1602"/>
            <a:chExt cx="8979" cy="7676"/>
          </a:xfrm>
        </p:grpSpPr>
        <p:pic>
          <p:nvPicPr>
            <p:cNvPr id="56" name="图片 55"/>
            <p:cNvPicPr>
              <a:picLocks noChangeAspect="1"/>
            </p:cNvPicPr>
            <p:nvPr>
              <p:custDataLst>
                <p:tags r:id="rId4"/>
              </p:custDataLst>
            </p:nvPr>
          </p:nvPicPr>
          <p:blipFill>
            <a:blip r:embed="rId5"/>
            <a:srcRect l="11019" r="11019"/>
            <a:stretch>
              <a:fillRect/>
            </a:stretch>
          </p:blipFill>
          <p:spPr>
            <a:xfrm>
              <a:off x="8404" y="1602"/>
              <a:ext cx="5571" cy="5571"/>
            </a:xfrm>
            <a:custGeom>
              <a:avLst/>
              <a:gdLst>
                <a:gd name="connsiteX0" fmla="*/ 0 w 3039774"/>
                <a:gd name="connsiteY0" fmla="*/ 0 h 3039774"/>
                <a:gd name="connsiteX1" fmla="*/ 3039774 w 3039774"/>
                <a:gd name="connsiteY1" fmla="*/ 0 h 3039774"/>
                <a:gd name="connsiteX2" fmla="*/ 3039774 w 3039774"/>
                <a:gd name="connsiteY2" fmla="*/ 3039774 h 3039774"/>
                <a:gd name="connsiteX3" fmla="*/ 0 w 3039774"/>
                <a:gd name="connsiteY3" fmla="*/ 3039774 h 3039774"/>
              </a:gdLst>
              <a:ahLst/>
              <a:cxnLst>
                <a:cxn ang="0">
                  <a:pos x="connsiteX0" y="connsiteY0"/>
                </a:cxn>
                <a:cxn ang="0">
                  <a:pos x="connsiteX1" y="connsiteY1"/>
                </a:cxn>
                <a:cxn ang="0">
                  <a:pos x="connsiteX2" y="connsiteY2"/>
                </a:cxn>
                <a:cxn ang="0">
                  <a:pos x="connsiteX3" y="connsiteY3"/>
                </a:cxn>
              </a:cxnLst>
              <a:rect l="l" t="t" r="r" b="b"/>
              <a:pathLst>
                <a:path w="3039774" h="3039774">
                  <a:moveTo>
                    <a:pt x="0" y="0"/>
                  </a:moveTo>
                  <a:lnTo>
                    <a:pt x="3039774" y="0"/>
                  </a:lnTo>
                  <a:lnTo>
                    <a:pt x="3039774" y="3039774"/>
                  </a:lnTo>
                  <a:lnTo>
                    <a:pt x="0" y="3039774"/>
                  </a:lnTo>
                  <a:close/>
                </a:path>
              </a:pathLst>
            </a:custGeom>
          </p:spPr>
        </p:pic>
        <p:pic>
          <p:nvPicPr>
            <p:cNvPr id="57" name="图片 56"/>
            <p:cNvPicPr>
              <a:picLocks noChangeAspect="1"/>
            </p:cNvPicPr>
            <p:nvPr>
              <p:custDataLst>
                <p:tags r:id="rId6"/>
              </p:custDataLst>
            </p:nvPr>
          </p:nvPicPr>
          <p:blipFill>
            <a:blip r:embed="rId7"/>
            <a:srcRect l="3837" r="3837"/>
            <a:stretch>
              <a:fillRect/>
            </a:stretch>
          </p:blipFill>
          <p:spPr>
            <a:xfrm>
              <a:off x="11812" y="3707"/>
              <a:ext cx="5571" cy="5571"/>
            </a:xfrm>
            <a:custGeom>
              <a:avLst/>
              <a:gdLst>
                <a:gd name="connsiteX0" fmla="*/ 0 w 3039774"/>
                <a:gd name="connsiteY0" fmla="*/ 0 h 3039774"/>
                <a:gd name="connsiteX1" fmla="*/ 3039774 w 3039774"/>
                <a:gd name="connsiteY1" fmla="*/ 0 h 3039774"/>
                <a:gd name="connsiteX2" fmla="*/ 3039774 w 3039774"/>
                <a:gd name="connsiteY2" fmla="*/ 3039774 h 3039774"/>
                <a:gd name="connsiteX3" fmla="*/ 0 w 3039774"/>
                <a:gd name="connsiteY3" fmla="*/ 3039774 h 3039774"/>
              </a:gdLst>
              <a:ahLst/>
              <a:cxnLst>
                <a:cxn ang="0">
                  <a:pos x="connsiteX0" y="connsiteY0"/>
                </a:cxn>
                <a:cxn ang="0">
                  <a:pos x="connsiteX1" y="connsiteY1"/>
                </a:cxn>
                <a:cxn ang="0">
                  <a:pos x="connsiteX2" y="connsiteY2"/>
                </a:cxn>
                <a:cxn ang="0">
                  <a:pos x="connsiteX3" y="connsiteY3"/>
                </a:cxn>
              </a:cxnLst>
              <a:rect l="l" t="t" r="r" b="b"/>
              <a:pathLst>
                <a:path w="3039774" h="3039774">
                  <a:moveTo>
                    <a:pt x="0" y="0"/>
                  </a:moveTo>
                  <a:lnTo>
                    <a:pt x="3039774" y="0"/>
                  </a:lnTo>
                  <a:lnTo>
                    <a:pt x="3039774" y="3039774"/>
                  </a:lnTo>
                  <a:lnTo>
                    <a:pt x="0" y="3039774"/>
                  </a:lnTo>
                  <a:close/>
                </a:path>
              </a:pathLst>
            </a:custGeom>
          </p:spPr>
        </p:pic>
      </p:grpSp>
      <p:sp>
        <p:nvSpPr>
          <p:cNvPr id="22" name="Title 6"/>
          <p:cNvSpPr txBox="1"/>
          <p:nvPr>
            <p:custDataLst>
              <p:tags r:id="rId8"/>
            </p:custDataLst>
          </p:nvPr>
        </p:nvSpPr>
        <p:spPr>
          <a:xfrm>
            <a:off x="666115" y="220980"/>
            <a:ext cx="3829050" cy="5220970"/>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endPar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600" b="1"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政策层面</a:t>
            </a:r>
            <a:endParaRPr lang="zh-CN" altLang="en-US" sz="1600" b="1"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altLang="zh-CN"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1</a:t>
            </a:r>
            <a:r>
              <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、政府应该加大对农村地区的扶持力度，通过发展农村经济，提高农民的收入水平，从而减少相对贫困的发生。</a:t>
            </a:r>
            <a:endPar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2、制定差别化政策</a:t>
            </a:r>
            <a:endPar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3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例如对农民工、低收入职工等特定群体提供特殊的扶持措施，帮助他们脱贫致富。</a:t>
            </a:r>
            <a:endParaRPr lang="zh-CN" altLang="en-US" sz="13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3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3、建立社会保障体系</a:t>
            </a:r>
            <a:endParaRPr lang="zh-CN" altLang="en-US" sz="13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3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例如医疗保险、养老保险等。这样可以有效地缓解相对贫困人群的生活压力，提高他们的生活质量。</a:t>
            </a:r>
            <a:endParaRPr lang="zh-CN" altLang="en-US" sz="13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altLang="zh-CN"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4</a:t>
            </a:r>
            <a:r>
              <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、加大投入力度</a:t>
            </a:r>
            <a:endPar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13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p:txBody>
      </p:sp>
      <p:sp>
        <p:nvSpPr>
          <p:cNvPr id="16" name="矩形 3"/>
          <p:cNvSpPr/>
          <p:nvPr>
            <p:custDataLst>
              <p:tags r:id="rId9"/>
            </p:custDataLst>
          </p:nvPr>
        </p:nvSpPr>
        <p:spPr>
          <a:xfrm>
            <a:off x="0" y="1523985"/>
            <a:ext cx="152401" cy="381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2040204020203" pitchFamily="34" charset="-122"/>
              <a:ea typeface="微软雅黑" panose="020B0502040204020203" pitchFamily="34" charset="-122"/>
            </a:endParaRPr>
          </a:p>
        </p:txBody>
      </p:sp>
      <p:pic>
        <p:nvPicPr>
          <p:cNvPr id="19" name="图片 18"/>
          <p:cNvPicPr>
            <a:picLocks noChangeAspect="1"/>
          </p:cNvPicPr>
          <p:nvPr/>
        </p:nvPicPr>
        <p:blipFill>
          <a:blip r:embed="rId10"/>
          <a:srcRect/>
          <a:stretch>
            <a:fillRect/>
          </a:stretch>
        </p:blipFill>
        <p:spPr>
          <a:xfrm>
            <a:off x="802583" y="10844680"/>
            <a:ext cx="3384588" cy="2538441"/>
          </a:xfrm>
          <a:prstGeom prst="rect">
            <a:avLst/>
          </a:prstGeom>
        </p:spPr>
      </p:pic>
      <p:pic>
        <p:nvPicPr>
          <p:cNvPr id="20" name="图片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381618" y="9953297"/>
            <a:ext cx="3105914" cy="3548182"/>
          </a:xfrm>
          <a:prstGeom prst="rect">
            <a:avLst/>
          </a:prstGeom>
        </p:spPr>
      </p:pic>
      <p:pic>
        <p:nvPicPr>
          <p:cNvPr id="21" name="p6820616070940856899-102-8-155629">
            <a:hlinkClick r:id="" action="ppaction://media"/>
          </p:cNvPr>
          <p:cNvPicPr>
            <a:picLocks noChangeAspect="1"/>
          </p:cNvPicPr>
          <p:nvPr>
            <a:videoFile r:link="rId12"/>
            <p:extLst>
              <p:ext uri="{DAA4B4D4-6D71-4841-9C94-3DE7FCFB9230}">
                <p14:media xmlns:p14="http://schemas.microsoft.com/office/powerpoint/2010/main" r:embed="rId13">
                  <p14:fade in="250.000000"/>
                </p14:media>
              </p:ext>
            </p:extLst>
          </p:nvPr>
        </p:nvPicPr>
        <p:blipFill rotWithShape="1">
          <a:blip r:embed="rId14"/>
          <a:srcRect t="12078" b="10876"/>
          <a:stretch>
            <a:fillRect/>
          </a:stretch>
        </p:blipFill>
        <p:spPr>
          <a:xfrm>
            <a:off x="2780504" y="9132849"/>
            <a:ext cx="6630987" cy="3832302"/>
          </a:xfrm>
          <a:prstGeom prst="rect">
            <a:avLst/>
          </a:prstGeom>
        </p:spPr>
      </p:pic>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15"/>
            </p:custDataLst>
          </p:nvPr>
        </p:nvSpPr>
        <p:spPr>
          <a:xfrm>
            <a:off x="232860" y="309718"/>
            <a:ext cx="1240481" cy="923330"/>
          </a:xfrm>
          <a:prstGeom prst="rect">
            <a:avLst/>
          </a:prstGeom>
        </p:spPr>
        <p:txBody>
          <a:bodyPr wrap="square">
            <a:spAutoFit/>
          </a:bodyPr>
          <a:p>
            <a:pPr algn="ctr" defTabSz="285750"/>
            <a:r>
              <a:rPr lang="en-US" sz="5400" b="1" dirty="0">
                <a:solidFill>
                  <a:schemeClr val="bg1"/>
                </a:solidFill>
                <a:cs typeface="+mn-ea"/>
                <a:sym typeface="+mn-lt"/>
              </a:rPr>
              <a:t>03</a:t>
            </a:r>
            <a:endParaRPr lang="en-US" sz="5400" b="1" dirty="0">
              <a:solidFill>
                <a:schemeClr val="bg1"/>
              </a:solidFill>
              <a:cs typeface="+mn-ea"/>
              <a:sym typeface="+mn-lt"/>
            </a:endParaRPr>
          </a:p>
        </p:txBody>
      </p:sp>
      <p:grpSp>
        <p:nvGrpSpPr>
          <p:cNvPr id="8" name="组合 7"/>
          <p:cNvGrpSpPr/>
          <p:nvPr/>
        </p:nvGrpSpPr>
        <p:grpSpPr>
          <a:xfrm>
            <a:off x="360045" y="436880"/>
            <a:ext cx="4134485" cy="922020"/>
            <a:chOff x="567" y="688"/>
            <a:chExt cx="6511" cy="1452"/>
          </a:xfrm>
        </p:grpSpPr>
        <p:sp>
          <p:nvSpPr>
            <p:cNvPr id="2"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16"/>
              </p:custDataLst>
            </p:nvPr>
          </p:nvSpPr>
          <p:spPr>
            <a:xfrm>
              <a:off x="567" y="688"/>
              <a:ext cx="1954" cy="1452"/>
            </a:xfrm>
            <a:prstGeom prst="rect">
              <a:avLst/>
            </a:prstGeom>
          </p:spPr>
          <p:txBody>
            <a:bodyPr wrap="square">
              <a:spAutoFit/>
            </a:bodyPr>
            <a:p>
              <a:pPr algn="ctr" defTabSz="285750"/>
              <a:r>
                <a:rPr lang="en-US" sz="5400" b="1" dirty="0">
                  <a:solidFill>
                    <a:srgbClr val="C00000"/>
                  </a:solidFill>
                  <a:cs typeface="+mn-ea"/>
                  <a:sym typeface="+mn-lt"/>
                </a:rPr>
                <a:t>03</a:t>
              </a:r>
              <a:endParaRPr lang="en-US" sz="5400" b="1" dirty="0">
                <a:solidFill>
                  <a:srgbClr val="C00000"/>
                </a:solidFill>
                <a:cs typeface="+mn-ea"/>
                <a:sym typeface="+mn-lt"/>
              </a:endParaRPr>
            </a:p>
          </p:txBody>
        </p:sp>
        <p:sp>
          <p:nvSpPr>
            <p:cNvPr id="3" name="文本框 2"/>
            <p:cNvSpPr txBox="1"/>
            <p:nvPr>
              <p:custDataLst>
                <p:tags r:id="rId17"/>
              </p:custDataLst>
            </p:nvPr>
          </p:nvSpPr>
          <p:spPr>
            <a:xfrm>
              <a:off x="2320" y="1010"/>
              <a:ext cx="4759"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解决办法</a:t>
              </a:r>
              <a:endParaRPr lang="zh-CN" altLang="en-US" sz="2400" b="1" dirty="0">
                <a:solidFill>
                  <a:schemeClr val="tx1"/>
                </a:solidFill>
                <a:latin typeface="+mn-lt"/>
                <a:cs typeface="+mn-ea"/>
                <a:sym typeface="+mn-lt"/>
              </a:endParaRPr>
            </a:p>
          </p:txBody>
        </p:sp>
      </p:grpSp>
      <p:sp>
        <p:nvSpPr>
          <p:cNvPr id="7" name="流程图: 显示 6"/>
          <p:cNvSpPr/>
          <p:nvPr/>
        </p:nvSpPr>
        <p:spPr>
          <a:xfrm>
            <a:off x="427355" y="5263515"/>
            <a:ext cx="6491605" cy="953770"/>
          </a:xfrm>
          <a:prstGeom prst="flowChartDisplay">
            <a:avLst/>
          </a:prstGeom>
        </p:spPr>
        <p:style>
          <a:lnRef idx="1">
            <a:schemeClr val="accent1"/>
          </a:lnRef>
          <a:fillRef idx="2">
            <a:schemeClr val="accent1"/>
          </a:fillRef>
          <a:effectRef idx="1">
            <a:schemeClr val="accent1"/>
          </a:effectRef>
          <a:fontRef idx="minor">
            <a:schemeClr val="dk1"/>
          </a:fontRef>
        </p:style>
        <p:txBody>
          <a:bodyPr rtlCol="0" anchor="ctr"/>
          <a:p>
            <a:pPr marL="0" lvl="0" indent="-285750" algn="l" fontAlgn="ctr">
              <a:lnSpc>
                <a:spcPct val="120000"/>
              </a:lnSpc>
              <a:spcBef>
                <a:spcPts val="0"/>
              </a:spcBef>
              <a:spcAft>
                <a:spcPts val="800"/>
              </a:spcAft>
              <a:buSzPct val="100000"/>
              <a:buFont typeface="Wingdings" panose="05000000000000000000" charset="0"/>
              <a:buNone/>
            </a:pPr>
            <a:r>
              <a:rPr lang="zh-CN" altLang="en-US" sz="14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政策是解决小康后相对贫困问题的重要手段之一。政府应该加大对相对贫困人群的扶持力度，通过制定相关政策来促进他们脱贫致富</a:t>
            </a:r>
            <a:r>
              <a:rPr lang="zh-CN" altLang="en-US"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a:t>
            </a:r>
            <a:endParaRPr lang="zh-CN" altLang="en-US"/>
          </a:p>
        </p:txBody>
      </p:sp>
    </p:spTree>
    <p:custDataLst>
      <p:tags r:id="rId18"/>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1"/>
                </p:tgtEl>
              </p:cMediaNode>
            </p:video>
          </p:childTnLst>
        </p:cTn>
      </p:par>
    </p:tnLst>
    <p:bldLst>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placingpictureplaceholder"/>
          <p:cNvPicPr>
            <a:picLocks noChangeAspect="1"/>
          </p:cNvPicPr>
          <p:nvPr>
            <p:custDataLst>
              <p:tags r:id="rId1"/>
            </p:custDataLst>
          </p:nvPr>
        </p:nvPicPr>
        <p:blipFill>
          <a:blip r:embed="rId2"/>
          <a:srcRect/>
          <a:stretch>
            <a:fillRect/>
          </a:stretch>
        </p:blipFill>
        <p:spPr>
          <a:xfrm>
            <a:off x="609561" y="1491648"/>
            <a:ext cx="3829075" cy="1829990"/>
          </a:xfrm>
          <a:prstGeom prst="rect">
            <a:avLst/>
          </a:prstGeom>
        </p:spPr>
      </p:pic>
      <p:pic>
        <p:nvPicPr>
          <p:cNvPr id="16" name="图片 15" descr="placingpictureplaceholder"/>
          <p:cNvPicPr>
            <a:picLocks noChangeAspect="1"/>
          </p:cNvPicPr>
          <p:nvPr>
            <p:custDataLst>
              <p:tags r:id="rId3"/>
            </p:custDataLst>
          </p:nvPr>
        </p:nvPicPr>
        <p:blipFill>
          <a:blip r:embed="rId4"/>
          <a:srcRect/>
          <a:stretch>
            <a:fillRect/>
          </a:stretch>
        </p:blipFill>
        <p:spPr>
          <a:xfrm>
            <a:off x="609561" y="3416888"/>
            <a:ext cx="3829075" cy="1930958"/>
          </a:xfrm>
          <a:prstGeom prst="rect">
            <a:avLst/>
          </a:prstGeom>
        </p:spPr>
      </p:pic>
      <p:sp>
        <p:nvSpPr>
          <p:cNvPr id="14" name="Title 6"/>
          <p:cNvSpPr txBox="1"/>
          <p:nvPr>
            <p:custDataLst>
              <p:tags r:id="rId5"/>
            </p:custDataLst>
          </p:nvPr>
        </p:nvSpPr>
        <p:spPr>
          <a:xfrm>
            <a:off x="4743450" y="1219200"/>
            <a:ext cx="6838950" cy="392303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b="1"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二、教育层面</a:t>
            </a:r>
            <a:endParaRPr lang="zh-CN" altLang="en-US" sz="1800" b="1"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400" strike="noStrike" spc="6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同时，对于相对贫困地区的学生，政府应该提供特殊的资助政策，例如助学贷款、奖学金等，帮助他们完成学业。</a:t>
            </a:r>
            <a:endParaRPr lang="zh-CN" altLang="en-US" sz="1400" strike="noStrike" spc="6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400" spc="6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1.加大教育投入</a:t>
            </a:r>
            <a:endParaRPr lang="zh-CN" altLang="en-US" sz="14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4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2.加强职业教育</a:t>
            </a:r>
            <a:endParaRPr lang="zh-CN" altLang="en-US" sz="14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400" strike="noStrike" spc="6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同时，政府还应该加强与企业的合作，为相对贫困人群提供更多的就业机会。</a:t>
            </a:r>
            <a:endParaRPr lang="zh-CN" altLang="en-US" sz="1400" strike="noStrike" spc="6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4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3.提高教育质量</a:t>
            </a:r>
            <a:endParaRPr lang="zh-CN" altLang="en-US" sz="14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400" strike="noStrike" spc="6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加强对教育质量的监管，提高教育的质量和水平。这样可以有效地提高相对贫困人群的文化素质和职业技能。</a:t>
            </a:r>
            <a:endParaRPr lang="zh-CN" altLang="en-US" sz="1400" strike="noStrike" spc="6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14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p:txBody>
      </p:sp>
      <p:sp>
        <p:nvSpPr>
          <p:cNvPr id="2" name="流程图: 顺序访问存储器 1"/>
          <p:cNvSpPr/>
          <p:nvPr/>
        </p:nvSpPr>
        <p:spPr>
          <a:xfrm>
            <a:off x="4370705" y="4700905"/>
            <a:ext cx="7211695" cy="1298575"/>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p>
            <a:pPr marL="0" lvl="0" indent="-285750" algn="l" fontAlgn="ctr">
              <a:lnSpc>
                <a:spcPct val="120000"/>
              </a:lnSpc>
              <a:spcBef>
                <a:spcPts val="0"/>
              </a:spcBef>
              <a:spcAft>
                <a:spcPts val="800"/>
              </a:spcAft>
              <a:buSzPct val="100000"/>
              <a:buFont typeface="Wingdings" panose="05000000000000000000" charset="0"/>
              <a:buNone/>
            </a:pPr>
            <a:r>
              <a:rPr lang="zh-CN" altLang="en-US" sz="16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教育是解决小康后相对贫困问题的重要途径之一。教育可以提高相对贫困人群的文化素质和职业技能，从而提高他们的就业能力和收入水平。</a:t>
            </a:r>
            <a:endParaRPr lang="zh-CN" altLang="en-US" sz="1600" spc="6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p:txBody>
      </p:sp>
      <p:grpSp>
        <p:nvGrpSpPr>
          <p:cNvPr id="8" name="组合 7"/>
          <p:cNvGrpSpPr/>
          <p:nvPr/>
        </p:nvGrpSpPr>
        <p:grpSpPr>
          <a:xfrm>
            <a:off x="360045" y="436880"/>
            <a:ext cx="4134485" cy="922020"/>
            <a:chOff x="567" y="688"/>
            <a:chExt cx="6511" cy="1452"/>
          </a:xfrm>
        </p:grpSpPr>
        <p:sp>
          <p:nvSpPr>
            <p:cNvPr id="3"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6"/>
              </p:custDataLst>
            </p:nvPr>
          </p:nvSpPr>
          <p:spPr>
            <a:xfrm>
              <a:off x="567" y="688"/>
              <a:ext cx="1954" cy="1452"/>
            </a:xfrm>
            <a:prstGeom prst="rect">
              <a:avLst/>
            </a:prstGeom>
          </p:spPr>
          <p:txBody>
            <a:bodyPr wrap="square">
              <a:spAutoFit/>
            </a:bodyPr>
            <a:p>
              <a:pPr algn="ctr" defTabSz="285750"/>
              <a:r>
                <a:rPr lang="en-US" sz="5400" b="1" dirty="0">
                  <a:solidFill>
                    <a:srgbClr val="C00000"/>
                  </a:solidFill>
                  <a:cs typeface="+mn-ea"/>
                  <a:sym typeface="+mn-lt"/>
                </a:rPr>
                <a:t>03</a:t>
              </a:r>
              <a:endParaRPr lang="en-US" sz="5400" b="1" dirty="0">
                <a:solidFill>
                  <a:srgbClr val="C00000"/>
                </a:solidFill>
                <a:cs typeface="+mn-ea"/>
                <a:sym typeface="+mn-lt"/>
              </a:endParaRPr>
            </a:p>
          </p:txBody>
        </p:sp>
        <p:sp>
          <p:nvSpPr>
            <p:cNvPr id="4" name="文本框 3"/>
            <p:cNvSpPr txBox="1"/>
            <p:nvPr>
              <p:custDataLst>
                <p:tags r:id="rId7"/>
              </p:custDataLst>
            </p:nvPr>
          </p:nvSpPr>
          <p:spPr>
            <a:xfrm>
              <a:off x="2320" y="1010"/>
              <a:ext cx="4759"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解决办法</a:t>
              </a:r>
              <a:endParaRPr lang="zh-CN" altLang="en-US" sz="2400" b="1" dirty="0">
                <a:solidFill>
                  <a:schemeClr val="tx1"/>
                </a:solidFill>
                <a:latin typeface="+mn-lt"/>
                <a:cs typeface="+mn-ea"/>
                <a:sym typeface="+mn-lt"/>
              </a:endParaRPr>
            </a:p>
          </p:txBody>
        </p:sp>
      </p:gr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2040204020203" pitchFamily="34" charset="-122"/>
              <a:ea typeface="微软雅黑" panose="020B0502040204020203" pitchFamily="34" charset="-122"/>
            </a:endParaRPr>
          </a:p>
        </p:txBody>
      </p:sp>
      <p:pic>
        <p:nvPicPr>
          <p:cNvPr id="16" name="图片 15" descr="placingpictureplaceholder"/>
          <p:cNvPicPr>
            <a:picLocks noChangeAspect="1"/>
          </p:cNvPicPr>
          <p:nvPr>
            <p:custDataLst>
              <p:tags r:id="rId2"/>
            </p:custDataLst>
          </p:nvPr>
        </p:nvPicPr>
        <p:blipFill>
          <a:blip r:embed="rId3"/>
          <a:srcRect t="9179" b="9179"/>
          <a:stretch>
            <a:fillRect/>
          </a:stretch>
        </p:blipFill>
        <p:spPr>
          <a:xfrm>
            <a:off x="5542321" y="1219200"/>
            <a:ext cx="6040079" cy="2239911"/>
          </a:xfrm>
          <a:prstGeom prst="rect">
            <a:avLst/>
          </a:prstGeom>
        </p:spPr>
      </p:pic>
      <p:pic>
        <p:nvPicPr>
          <p:cNvPr id="17" name="图片 16" descr="placingpictureplaceholder"/>
          <p:cNvPicPr>
            <a:picLocks noChangeAspect="1"/>
          </p:cNvPicPr>
          <p:nvPr>
            <p:custDataLst>
              <p:tags r:id="rId4"/>
            </p:custDataLst>
          </p:nvPr>
        </p:nvPicPr>
        <p:blipFill>
          <a:blip r:embed="rId5"/>
          <a:srcRect t="18758" b="18758"/>
          <a:stretch>
            <a:fillRect/>
          </a:stretch>
        </p:blipFill>
        <p:spPr>
          <a:xfrm>
            <a:off x="5542321" y="3551289"/>
            <a:ext cx="6040079" cy="2239911"/>
          </a:xfrm>
          <a:prstGeom prst="rect">
            <a:avLst/>
          </a:prstGeom>
        </p:spPr>
      </p:pic>
      <p:sp>
        <p:nvSpPr>
          <p:cNvPr id="15" name="Title 6"/>
          <p:cNvSpPr txBox="1"/>
          <p:nvPr>
            <p:custDataLst>
              <p:tags r:id="rId6"/>
            </p:custDataLst>
          </p:nvPr>
        </p:nvSpPr>
        <p:spPr>
          <a:xfrm>
            <a:off x="609600" y="874395"/>
            <a:ext cx="4587875" cy="4805045"/>
          </a:xfrm>
          <a:prstGeom prst="rect">
            <a:avLst/>
          </a:prstGeom>
          <a:noFill/>
          <a:ln w="3175">
            <a:noFill/>
            <a:prstDash val="dash"/>
          </a:ln>
        </p:spPr>
        <p:txBody>
          <a:bodyPr wrap="square" lIns="63500" tIns="25400" rIns="63500" bIns="25400" anchor="t"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0"/>
              </a:spcBef>
              <a:spcAft>
                <a:spcPts val="800"/>
              </a:spcAft>
              <a:buSzPct val="100000"/>
              <a:buFont typeface="Wingdings" panose="05000000000000000000" charset="0"/>
              <a:buNone/>
            </a:pPr>
            <a:endParaRPr lang="zh-CN" altLang="en-US" sz="12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b="1"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三、就业层面</a:t>
            </a:r>
            <a:endParaRPr lang="zh-CN" altLang="en-US" sz="1600" b="1"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spc="4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1.加大就业岗位的创造</a:t>
            </a:r>
            <a:endParaRPr lang="zh-CN" altLang="en-US" sz="1600" spc="4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加大对就业岗位的创造力度，通过扶持中小企业、发展新兴产业等方式，为相对贫困人群提供更多的就业机会。</a:t>
            </a:r>
            <a:endParaRPr lang="zh-CN" altLang="en-US" sz="16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2.加强就业培训</a:t>
            </a:r>
            <a:endParaRPr lang="zh-CN" altLang="en-US" sz="16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加强对相对贫困人群的就业培训，帮助他们提高就业能力和职业技能，从而提高他们的就业竞争力。</a:t>
            </a:r>
            <a:endParaRPr lang="zh-CN" altLang="en-US" sz="16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3.建立就业扶贫机制</a:t>
            </a:r>
            <a:endParaRPr lang="zh-CN" altLang="en-US" sz="16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r>
              <a:rPr lang="zh-CN" altLang="en-US" sz="16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建立就业扶贫机制，为相对贫困人群提供就业援助和就业培训等服务，帮助他们尽快脱离贫困。</a:t>
            </a:r>
            <a:endParaRPr lang="zh-CN" altLang="en-US" sz="1600" strike="noStrike" spc="40" baseline="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a:p>
            <a:pPr marL="0" lvl="0" indent="-285750" algn="l" fontAlgn="ctr">
              <a:lnSpc>
                <a:spcPct val="130000"/>
              </a:lnSpc>
              <a:spcBef>
                <a:spcPts val="0"/>
              </a:spcBef>
              <a:spcAft>
                <a:spcPts val="800"/>
              </a:spcAft>
              <a:buSzPct val="100000"/>
              <a:buFont typeface="Wingdings" panose="05000000000000000000" charset="0"/>
              <a:buNone/>
            </a:pPr>
            <a:endParaRPr lang="zh-CN" altLang="en-US" sz="12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endParaRPr>
          </a:p>
        </p:txBody>
      </p:sp>
      <p:sp>
        <p:nvSpPr>
          <p:cNvPr id="2" name="流程图: 终止 1"/>
          <p:cNvSpPr/>
          <p:nvPr/>
        </p:nvSpPr>
        <p:spPr>
          <a:xfrm>
            <a:off x="863600" y="4931410"/>
            <a:ext cx="5030470" cy="922655"/>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p>
            <a:pPr marL="0" lvl="0" indent="-285750" algn="l" fontAlgn="ctr">
              <a:lnSpc>
                <a:spcPct val="130000"/>
              </a:lnSpc>
              <a:spcBef>
                <a:spcPts val="0"/>
              </a:spcBef>
              <a:spcAft>
                <a:spcPts val="800"/>
              </a:spcAft>
              <a:buSzPct val="100000"/>
              <a:buFont typeface="Wingdings" panose="05000000000000000000" charset="0"/>
              <a:buNone/>
            </a:pPr>
            <a:r>
              <a:rPr lang="zh-CN" altLang="en-US" sz="1400" spc="40" dirty="0">
                <a:ln w="3175">
                  <a:noFill/>
                  <a:prstDash val="dash"/>
                </a:ln>
                <a:solidFill>
                  <a:schemeClr val="dk1">
                    <a:lumMod val="75000"/>
                    <a:lumOff val="25000"/>
                  </a:schemeClr>
                </a:solidFill>
                <a:uFillTx/>
                <a:latin typeface="微软雅黑" panose="020B0502040204020203" pitchFamily="34" charset="-122"/>
                <a:ea typeface="微软雅黑" panose="020B0502040204020203" pitchFamily="34" charset="-122"/>
                <a:cs typeface="微软雅黑" panose="020B0502040204020203" pitchFamily="34" charset="-122"/>
                <a:sym typeface="+mn-lt"/>
              </a:rPr>
              <a:t>就业是解决小康后相对贫困问题的重要途径之一。就业可以提高相对贫困人群的收入水平，从而减少贫困的发生。</a:t>
            </a:r>
            <a:endParaRPr lang="zh-CN" altLang="en-US"/>
          </a:p>
        </p:txBody>
      </p:sp>
      <p:grpSp>
        <p:nvGrpSpPr>
          <p:cNvPr id="8" name="组合 7"/>
          <p:cNvGrpSpPr/>
          <p:nvPr/>
        </p:nvGrpSpPr>
        <p:grpSpPr>
          <a:xfrm>
            <a:off x="360045" y="436880"/>
            <a:ext cx="4134485" cy="922020"/>
            <a:chOff x="567" y="688"/>
            <a:chExt cx="6511" cy="1452"/>
          </a:xfrm>
        </p:grpSpPr>
        <p:sp>
          <p:nvSpPr>
            <p:cNvPr id="3"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7"/>
              </p:custDataLst>
            </p:nvPr>
          </p:nvSpPr>
          <p:spPr>
            <a:xfrm>
              <a:off x="567" y="688"/>
              <a:ext cx="1954" cy="1452"/>
            </a:xfrm>
            <a:prstGeom prst="rect">
              <a:avLst/>
            </a:prstGeom>
          </p:spPr>
          <p:txBody>
            <a:bodyPr wrap="square">
              <a:spAutoFit/>
            </a:bodyPr>
            <a:p>
              <a:pPr algn="ctr" defTabSz="285750"/>
              <a:r>
                <a:rPr lang="en-US" sz="5400" b="1" dirty="0">
                  <a:solidFill>
                    <a:srgbClr val="C00000"/>
                  </a:solidFill>
                  <a:cs typeface="+mn-ea"/>
                  <a:sym typeface="+mn-lt"/>
                </a:rPr>
                <a:t>03</a:t>
              </a:r>
              <a:endParaRPr lang="en-US" sz="5400" b="1" dirty="0">
                <a:solidFill>
                  <a:srgbClr val="C00000"/>
                </a:solidFill>
                <a:cs typeface="+mn-ea"/>
                <a:sym typeface="+mn-lt"/>
              </a:endParaRPr>
            </a:p>
          </p:txBody>
        </p:sp>
        <p:sp>
          <p:nvSpPr>
            <p:cNvPr id="4" name="文本框 3"/>
            <p:cNvSpPr txBox="1"/>
            <p:nvPr>
              <p:custDataLst>
                <p:tags r:id="rId8"/>
              </p:custDataLst>
            </p:nvPr>
          </p:nvSpPr>
          <p:spPr>
            <a:xfrm>
              <a:off x="2320" y="1010"/>
              <a:ext cx="4759" cy="72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解决办法</a:t>
              </a:r>
              <a:endParaRPr lang="zh-CN" altLang="en-US" sz="2400" b="1" dirty="0">
                <a:solidFill>
                  <a:schemeClr val="tx1"/>
                </a:solidFill>
                <a:latin typeface="+mn-lt"/>
                <a:cs typeface="+mn-ea"/>
                <a:sym typeface="+mn-lt"/>
              </a:endParaRPr>
            </a:p>
          </p:txBody>
        </p:sp>
      </p:gr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811906" y="4080446"/>
            <a:ext cx="5198108" cy="1198880"/>
          </a:xfrm>
          <a:prstGeom prst="rect">
            <a:avLst/>
          </a:prstGeom>
        </p:spPr>
        <p:txBody>
          <a:bodyPr vert="horz" wrap="square">
            <a:spAutoFit/>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FOUR</a:t>
            </a:r>
            <a:endPar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 y="1"/>
            <a:ext cx="1455130" cy="985735"/>
          </a:xfrm>
          <a:prstGeom prst="rect">
            <a:avLst/>
          </a:prstGeom>
        </p:spPr>
      </p:pic>
      <p:sp>
        <p:nvSpPr>
          <p:cNvPr id="19" name="文本框 18"/>
          <p:cNvSpPr txBox="1"/>
          <p:nvPr/>
        </p:nvSpPr>
        <p:spPr>
          <a:xfrm>
            <a:off x="4945148" y="2423149"/>
            <a:ext cx="5998519" cy="82994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rPr>
              <a:t>未来展望</a:t>
            </a:r>
            <a:endPar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endParaRPr>
          </a:p>
        </p:txBody>
      </p:sp>
      <p:sp>
        <p:nvSpPr>
          <p:cNvPr id="20" name="文本框 19"/>
          <p:cNvSpPr txBox="1"/>
          <p:nvPr/>
        </p:nvSpPr>
        <p:spPr>
          <a:xfrm>
            <a:off x="4944513" y="1938219"/>
            <a:ext cx="2460494"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en-US" altLang="zh-CN" sz="2400" b="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rPr>
              <a:t>Future outlook</a:t>
            </a:r>
            <a:endParaRPr lang="en-US" altLang="zh-CN" sz="2400" b="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endParaRPr>
          </a:p>
        </p:txBody>
      </p:sp>
      <p:sp>
        <p:nvSpPr>
          <p:cNvPr id="21" name="矩形 20"/>
          <p:cNvSpPr/>
          <p:nvPr/>
        </p:nvSpPr>
        <p:spPr>
          <a:xfrm>
            <a:off x="4945148" y="3145017"/>
            <a:ext cx="5119288" cy="1168400"/>
          </a:xfrm>
          <a:prstGeom prst="rect">
            <a:avLst/>
          </a:prstGeom>
        </p:spPr>
        <p:txBody>
          <a:bodyPr wrap="square">
            <a:spAutoFit/>
          </a:bodyPr>
          <a:lstStyle/>
          <a:p>
            <a:r>
              <a:rPr lang="en-US" altLang="zh-CN" sz="14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MV Boli" panose="02000500030200090000" pitchFamily="2" charset="0"/>
                <a:sym typeface="+mn-lt"/>
              </a:rPr>
              <a:t>我们坚信，有中国共产党坚强的领导，有社会主义制度的优越性，有中国共产党百年治理贫困的丰富经验，有富裕起来的综合国力，只要我们秉承不骄不躁、埋头苦干的精神，一定能够在不久的将来消除相对贫困，实现全体人民共同富裕的宏伟目标。</a:t>
            </a:r>
            <a:endParaRPr lang="en-US" altLang="zh-CN" sz="14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MV Boli" panose="02000500030200090000" pitchFamily="2" charset="0"/>
              <a:sym typeface="+mn-lt"/>
            </a:endParaRPr>
          </a:p>
        </p:txBody>
      </p:sp>
      <p:pic>
        <p:nvPicPr>
          <p:cNvPr id="22" name="图片 21"/>
          <p:cNvPicPr>
            <a:picLocks noChangeAspect="1"/>
          </p:cNvPicPr>
          <p:nvPr/>
        </p:nvPicPr>
        <p:blipFill rotWithShape="1">
          <a:blip r:embed="rId2" cstate="screen"/>
          <a:srcRect/>
          <a:stretch>
            <a:fillRect/>
          </a:stretch>
        </p:blipFill>
        <p:spPr>
          <a:xfrm>
            <a:off x="9693765" y="484373"/>
            <a:ext cx="2588009" cy="1507889"/>
          </a:xfrm>
          <a:prstGeom prst="rect">
            <a:avLst/>
          </a:prstGeom>
        </p:spPr>
      </p:pic>
      <p:sp>
        <p:nvSpPr>
          <p:cNvPr id="2" name="文本框 1"/>
          <p:cNvSpPr txBox="1"/>
          <p:nvPr/>
        </p:nvSpPr>
        <p:spPr>
          <a:xfrm>
            <a:off x="3048000" y="1852295"/>
            <a:ext cx="1440180" cy="3153410"/>
          </a:xfrm>
          <a:prstGeom prst="rect">
            <a:avLst/>
          </a:prstGeom>
          <a:noFill/>
        </p:spPr>
        <p:txBody>
          <a:bodyPr wrap="square" rtlCol="0" anchor="t">
            <a:spAutoFit/>
          </a:bodyPr>
          <a:p>
            <a:pPr algn="l"/>
            <a:r>
              <a:rPr lang="en-US" altLang="zh-CN" sz="19900" dirty="0">
                <a:solidFill>
                  <a:schemeClr val="accent1"/>
                </a:solidFill>
                <a:effectLst>
                  <a:outerShdw blurRad="38100" dist="25400" dir="5400000" algn="ctr" rotWithShape="0">
                    <a:srgbClr val="6E747A">
                      <a:alpha val="43000"/>
                    </a:srgbClr>
                  </a:outerShdw>
                </a:effectLst>
                <a:latin typeface="Impact" panose="020B0806030902050204" charset="0"/>
                <a:ea typeface="+mn-ea"/>
                <a:cs typeface="Impact" panose="020B0806030902050204" charset="0"/>
                <a:sym typeface="+mn-lt"/>
              </a:rPr>
              <a:t>4</a:t>
            </a:r>
            <a:endParaRPr lang="en-US" altLang="zh-CN" sz="19900" dirty="0">
              <a:solidFill>
                <a:schemeClr val="accent1"/>
              </a:solidFill>
              <a:effectLst>
                <a:outerShdw blurRad="38100" dist="25400" dir="5400000" algn="ctr" rotWithShape="0">
                  <a:srgbClr val="6E747A">
                    <a:alpha val="43000"/>
                  </a:srgbClr>
                </a:outerShdw>
              </a:effectLst>
              <a:latin typeface="Impact" panose="020B0806030902050204" charset="0"/>
              <a:ea typeface="+mn-ea"/>
              <a:cs typeface="Impact" panose="020B08060309020502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30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53" presetClass="entr" presetSubtype="16" fill="hold" grpId="0" nodeType="withEffect">
                                  <p:stCondLst>
                                    <p:cond delay="300"/>
                                  </p:stCondLst>
                                  <p:iterate type="lt">
                                    <p:tmPct val="6000"/>
                                  </p:iterate>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2" presetClass="entr" presetSubtype="4" decel="100000" fill="hold" grpId="0" nodeType="withEffect">
                                  <p:stCondLst>
                                    <p:cond delay="400"/>
                                  </p:stCondLst>
                                  <p:iterate type="lt">
                                    <p:tmPct val="6000"/>
                                  </p:iterate>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1+#ppt_h/2"/>
                                          </p:val>
                                        </p:tav>
                                        <p:tav tm="100000">
                                          <p:val>
                                            <p:strVal val="#ppt_y"/>
                                          </p:val>
                                        </p:tav>
                                      </p:tavLst>
                                    </p:anim>
                                  </p:childTnLst>
                                </p:cTn>
                              </p:par>
                              <p:par>
                                <p:cTn id="23" presetID="26" presetClass="emph" presetSubtype="0" fill="hold" grpId="1" nodeType="withEffect">
                                  <p:stCondLst>
                                    <p:cond delay="400"/>
                                  </p:stCondLst>
                                  <p:iterate type="lt">
                                    <p:tmPct val="6000"/>
                                  </p:iterate>
                                  <p:childTnLst>
                                    <p:animEffect transition="out" filter="fade">
                                      <p:cBhvr>
                                        <p:cTn id="24" dur="500" tmFilter="0, 0; .2, .5; .8, .5; 1, 0"/>
                                        <p:tgtEl>
                                          <p:spTgt spid="19"/>
                                        </p:tgtEl>
                                      </p:cBhvr>
                                    </p:animEffect>
                                    <p:animScale>
                                      <p:cBhvr>
                                        <p:cTn id="25" dur="250" autoRev="1" fill="hold"/>
                                        <p:tgtEl>
                                          <p:spTgt spid="19"/>
                                        </p:tgtEl>
                                      </p:cBhvr>
                                      <p:by x="105000" y="105000"/>
                                    </p:animScale>
                                  </p:childTnLst>
                                </p:cTn>
                              </p:par>
                              <p:par>
                                <p:cTn id="26" presetID="14" presetClass="entr" presetSubtype="10" fill="hold" grpId="0" nodeType="withEffect">
                                  <p:stCondLst>
                                    <p:cond delay="40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2" presetClass="entr" presetSubtype="6" decel="100000" fill="hold" nodeType="withEffect">
                                  <p:stCondLst>
                                    <p:cond delay="5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9" grpId="1"/>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444026" y="1220666"/>
            <a:ext cx="2590800" cy="2590800"/>
          </a:xfrm>
          <a:prstGeom prst="rect">
            <a:avLst/>
          </a:prstGeom>
          <a:blipFill dpi="0" rotWithShape="1">
            <a:blip r:embed="rId1">
              <a:extLst>
                <a:ext uri="{28A0092B-C50C-407E-A947-70E740481C1C}">
                  <a14:useLocalDpi xmlns:a14="http://schemas.microsoft.com/office/drawing/2010/main" val="0"/>
                </a:ext>
              </a:extLst>
            </a:blip>
            <a:srcRect/>
            <a:stretch>
              <a:fillRect l="-27628" t="478" r="-22372" b="-478"/>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30" name="矩形 29"/>
          <p:cNvSpPr/>
          <p:nvPr/>
        </p:nvSpPr>
        <p:spPr>
          <a:xfrm>
            <a:off x="8927473" y="1220666"/>
            <a:ext cx="2590800" cy="2590800"/>
          </a:xfrm>
          <a:prstGeom prst="rect">
            <a:avLst/>
          </a:prstGeom>
          <a:blipFill dpi="0" rotWithShape="1">
            <a:blip r:embed="rId2">
              <a:extLst>
                <a:ext uri="{28A0092B-C50C-407E-A947-70E740481C1C}">
                  <a14:useLocalDpi xmlns:a14="http://schemas.microsoft.com/office/drawing/2010/main" val="0"/>
                </a:ext>
              </a:extLst>
            </a:blip>
            <a:srcRect/>
            <a:stretch>
              <a:fillRect l="-25019" r="-25019"/>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33" name="矩形 32"/>
          <p:cNvSpPr/>
          <p:nvPr/>
        </p:nvSpPr>
        <p:spPr>
          <a:xfrm>
            <a:off x="6185749" y="3957482"/>
            <a:ext cx="2590800" cy="25908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2" name="组合 1"/>
          <p:cNvGrpSpPr/>
          <p:nvPr/>
        </p:nvGrpSpPr>
        <p:grpSpPr>
          <a:xfrm>
            <a:off x="702302" y="1220666"/>
            <a:ext cx="2590800" cy="2590800"/>
            <a:chOff x="702302" y="1220666"/>
            <a:chExt cx="2590800" cy="2590800"/>
          </a:xfrm>
        </p:grpSpPr>
        <p:sp>
          <p:nvSpPr>
            <p:cNvPr id="27" name="矩形 26"/>
            <p:cNvSpPr/>
            <p:nvPr/>
          </p:nvSpPr>
          <p:spPr>
            <a:xfrm>
              <a:off x="702302" y="1220666"/>
              <a:ext cx="2590800" cy="25908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sp>
          <p:nvSpPr>
            <p:cNvPr id="35" name="文本框 34"/>
            <p:cNvSpPr txBox="1"/>
            <p:nvPr/>
          </p:nvSpPr>
          <p:spPr>
            <a:xfrm>
              <a:off x="988687" y="2892621"/>
              <a:ext cx="2071370" cy="829945"/>
            </a:xfrm>
            <a:prstGeom prst="rect">
              <a:avLst/>
            </a:prstGeom>
            <a:noFill/>
          </p:spPr>
          <p:txBody>
            <a:bodyPr wrap="square" rtlCol="0">
              <a:spAutoFit/>
            </a:bodyPr>
            <a:lstStyle/>
            <a:p>
              <a:pPr algn="ctr"/>
              <a:r>
                <a:rPr lang="zh-CN" altLang="en-US" sz="2400" b="1" dirty="0">
                  <a:solidFill>
                    <a:prstClr val="white"/>
                  </a:solidFill>
                  <a:cs typeface="+mn-ea"/>
                  <a:sym typeface="+mn-lt"/>
                </a:rPr>
                <a:t>创新机制推动乡村振兴</a:t>
              </a:r>
              <a:endParaRPr lang="zh-CN" altLang="en-US" sz="2400" b="1" dirty="0">
                <a:solidFill>
                  <a:prstClr val="white"/>
                </a:solidFill>
                <a:cs typeface="+mn-ea"/>
                <a:sym typeface="+mn-lt"/>
              </a:endParaRPr>
            </a:p>
          </p:txBody>
        </p:sp>
        <p:pic>
          <p:nvPicPr>
            <p:cNvPr id="46" name="图片 45" descr="图片包含 物体&#10;&#10;已生成高可信度的说明"/>
            <p:cNvPicPr>
              <a:picLocks noChangeAspect="1"/>
            </p:cNvPicPr>
            <p:nvPr/>
          </p:nvPicPr>
          <p:blipFill>
            <a:blip r:embed="rId4" cstate="screen"/>
            <a:stretch>
              <a:fillRect/>
            </a:stretch>
          </p:blipFill>
          <p:spPr>
            <a:xfrm>
              <a:off x="1633766" y="1965298"/>
              <a:ext cx="707186" cy="707186"/>
            </a:xfrm>
            <a:prstGeom prst="rect">
              <a:avLst/>
            </a:prstGeom>
          </p:spPr>
        </p:pic>
      </p:grpSp>
      <p:sp>
        <p:nvSpPr>
          <p:cNvPr id="4" name="文本框 3"/>
          <p:cNvSpPr txBox="1"/>
          <p:nvPr/>
        </p:nvSpPr>
        <p:spPr>
          <a:xfrm>
            <a:off x="1332557" y="540551"/>
            <a:ext cx="2324640" cy="46037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未来展望</a:t>
            </a:r>
            <a:endParaRPr lang="zh-CN" altLang="en-US" sz="2400" b="1" dirty="0">
              <a:solidFill>
                <a:schemeClr val="tx1"/>
              </a:solidFill>
              <a:latin typeface="+mn-lt"/>
              <a:cs typeface="+mn-ea"/>
              <a:sym typeface="+mn-lt"/>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nvSpPr>
        <p:spPr>
          <a:xfrm>
            <a:off x="232860" y="309718"/>
            <a:ext cx="1240481" cy="923330"/>
          </a:xfrm>
          <a:prstGeom prst="rect">
            <a:avLst/>
          </a:prstGeom>
        </p:spPr>
        <p:txBody>
          <a:bodyPr wrap="square">
            <a:spAutoFit/>
          </a:bodyPr>
          <a:lstStyle/>
          <a:p>
            <a:pPr algn="ctr" defTabSz="285750"/>
            <a:r>
              <a:rPr lang="en-US" sz="5400" b="1" dirty="0">
                <a:solidFill>
                  <a:srgbClr val="C00000"/>
                </a:solidFill>
                <a:cs typeface="+mn-ea"/>
                <a:sym typeface="+mn-lt"/>
              </a:rPr>
              <a:t>04</a:t>
            </a:r>
            <a:endParaRPr lang="en-US" sz="5400" b="1" dirty="0">
              <a:solidFill>
                <a:srgbClr val="C00000"/>
              </a:solidFill>
              <a:cs typeface="+mn-ea"/>
              <a:sym typeface="+mn-lt"/>
            </a:endParaRPr>
          </a:p>
        </p:txBody>
      </p:sp>
      <p:grpSp>
        <p:nvGrpSpPr>
          <p:cNvPr id="15" name="组合 14"/>
          <p:cNvGrpSpPr/>
          <p:nvPr/>
        </p:nvGrpSpPr>
        <p:grpSpPr>
          <a:xfrm>
            <a:off x="6185749" y="1220666"/>
            <a:ext cx="2590800" cy="2590800"/>
            <a:chOff x="6185749" y="1220666"/>
            <a:chExt cx="2590800" cy="2590800"/>
          </a:xfrm>
        </p:grpSpPr>
        <p:grpSp>
          <p:nvGrpSpPr>
            <p:cNvPr id="3" name="组合 2"/>
            <p:cNvGrpSpPr/>
            <p:nvPr/>
          </p:nvGrpSpPr>
          <p:grpSpPr>
            <a:xfrm>
              <a:off x="6185749" y="1220666"/>
              <a:ext cx="2590800" cy="2590800"/>
              <a:chOff x="6185749" y="1220666"/>
              <a:chExt cx="2590800" cy="2590800"/>
            </a:xfrm>
          </p:grpSpPr>
          <p:sp>
            <p:nvSpPr>
              <p:cNvPr id="29" name="矩形 28"/>
              <p:cNvSpPr/>
              <p:nvPr/>
            </p:nvSpPr>
            <p:spPr>
              <a:xfrm>
                <a:off x="6185749" y="1220666"/>
                <a:ext cx="2590800" cy="25908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sp>
            <p:nvSpPr>
              <p:cNvPr id="37" name="文本框 36"/>
              <p:cNvSpPr txBox="1"/>
              <p:nvPr/>
            </p:nvSpPr>
            <p:spPr>
              <a:xfrm>
                <a:off x="6265759" y="2892621"/>
                <a:ext cx="2324735" cy="829945"/>
              </a:xfrm>
              <a:prstGeom prst="rect">
                <a:avLst/>
              </a:prstGeom>
              <a:noFill/>
            </p:spPr>
            <p:txBody>
              <a:bodyPr wrap="square" rtlCol="0">
                <a:spAutoFit/>
              </a:bodyPr>
              <a:lstStyle/>
              <a:p>
                <a:pPr algn="ctr"/>
                <a:r>
                  <a:rPr lang="zh-CN" altLang="en-US" sz="2400" b="1" dirty="0">
                    <a:solidFill>
                      <a:prstClr val="white"/>
                    </a:solidFill>
                    <a:cs typeface="+mn-ea"/>
                    <a:sym typeface="+mn-lt"/>
                  </a:rPr>
                  <a:t>创造国际治理贫困新格局</a:t>
                </a:r>
                <a:endParaRPr lang="zh-CN" altLang="en-US" sz="2400" b="1" dirty="0">
                  <a:solidFill>
                    <a:prstClr val="white"/>
                  </a:solidFill>
                  <a:cs typeface="+mn-ea"/>
                  <a:sym typeface="+mn-lt"/>
                </a:endParaRPr>
              </a:p>
            </p:txBody>
          </p:sp>
        </p:grpSp>
        <p:pic>
          <p:nvPicPr>
            <p:cNvPr id="7" name="图形 6" descr="签名 轮廓"/>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3142" y="1919465"/>
              <a:ext cx="753019" cy="753019"/>
            </a:xfrm>
            <a:prstGeom prst="rect">
              <a:avLst/>
            </a:prstGeom>
          </p:spPr>
        </p:pic>
      </p:grpSp>
      <p:grpSp>
        <p:nvGrpSpPr>
          <p:cNvPr id="14" name="组合 13"/>
          <p:cNvGrpSpPr/>
          <p:nvPr/>
        </p:nvGrpSpPr>
        <p:grpSpPr>
          <a:xfrm>
            <a:off x="8927473" y="3957482"/>
            <a:ext cx="2590800" cy="2590800"/>
            <a:chOff x="8927473" y="3957482"/>
            <a:chExt cx="2590800" cy="2590800"/>
          </a:xfrm>
        </p:grpSpPr>
        <p:grpSp>
          <p:nvGrpSpPr>
            <p:cNvPr id="48" name="组合 47"/>
            <p:cNvGrpSpPr/>
            <p:nvPr/>
          </p:nvGrpSpPr>
          <p:grpSpPr>
            <a:xfrm>
              <a:off x="8927473" y="3957482"/>
              <a:ext cx="2590800" cy="2590800"/>
              <a:chOff x="8927473" y="3957482"/>
              <a:chExt cx="2590800" cy="2590800"/>
            </a:xfrm>
          </p:grpSpPr>
          <p:sp>
            <p:nvSpPr>
              <p:cNvPr id="34" name="矩形 33"/>
              <p:cNvSpPr/>
              <p:nvPr/>
            </p:nvSpPr>
            <p:spPr>
              <a:xfrm>
                <a:off x="8927473" y="3957482"/>
                <a:ext cx="2590800" cy="25908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41" name="文本框 40"/>
              <p:cNvSpPr txBox="1"/>
              <p:nvPr/>
            </p:nvSpPr>
            <p:spPr>
              <a:xfrm>
                <a:off x="9092573" y="5506882"/>
                <a:ext cx="2072005" cy="829945"/>
              </a:xfrm>
              <a:prstGeom prst="rect">
                <a:avLst/>
              </a:prstGeom>
              <a:noFill/>
            </p:spPr>
            <p:txBody>
              <a:bodyPr wrap="square" rtlCol="0">
                <a:spAutoFit/>
              </a:bodyPr>
              <a:lstStyle/>
              <a:p>
                <a:pPr algn="ctr"/>
                <a:r>
                  <a:rPr lang="zh-CN" altLang="en-US" sz="2400" b="1" dirty="0">
                    <a:solidFill>
                      <a:prstClr val="white"/>
                    </a:solidFill>
                    <a:cs typeface="+mn-ea"/>
                    <a:sym typeface="+mn-lt"/>
                  </a:rPr>
                  <a:t>实现全体人民共同富裕</a:t>
                </a:r>
                <a:endParaRPr lang="zh-CN" altLang="en-US" sz="2400" b="1" dirty="0">
                  <a:solidFill>
                    <a:prstClr val="white"/>
                  </a:solidFill>
                  <a:cs typeface="+mn-ea"/>
                  <a:sym typeface="+mn-lt"/>
                </a:endParaRPr>
              </a:p>
            </p:txBody>
          </p:sp>
        </p:grpSp>
        <p:pic>
          <p:nvPicPr>
            <p:cNvPr id="9" name="图形 8" descr="组 轮廓"/>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8909" y="4599492"/>
              <a:ext cx="787927" cy="787927"/>
            </a:xfrm>
            <a:prstGeom prst="rect">
              <a:avLst/>
            </a:prstGeom>
          </p:spPr>
        </p:pic>
      </p:grpSp>
      <p:grpSp>
        <p:nvGrpSpPr>
          <p:cNvPr id="13" name="组合 12"/>
          <p:cNvGrpSpPr/>
          <p:nvPr/>
        </p:nvGrpSpPr>
        <p:grpSpPr>
          <a:xfrm>
            <a:off x="3444026" y="3957482"/>
            <a:ext cx="2590800" cy="2628900"/>
            <a:chOff x="3444026" y="3957482"/>
            <a:chExt cx="2590800" cy="2628900"/>
          </a:xfrm>
        </p:grpSpPr>
        <p:grpSp>
          <p:nvGrpSpPr>
            <p:cNvPr id="47" name="组合 46"/>
            <p:cNvGrpSpPr/>
            <p:nvPr/>
          </p:nvGrpSpPr>
          <p:grpSpPr>
            <a:xfrm>
              <a:off x="3444026" y="3957482"/>
              <a:ext cx="2590800" cy="2628900"/>
              <a:chOff x="3444026" y="3957482"/>
              <a:chExt cx="2590800" cy="2628900"/>
            </a:xfrm>
          </p:grpSpPr>
          <p:sp>
            <p:nvSpPr>
              <p:cNvPr id="32" name="矩形 31"/>
              <p:cNvSpPr/>
              <p:nvPr/>
            </p:nvSpPr>
            <p:spPr>
              <a:xfrm>
                <a:off x="3444026" y="3957482"/>
                <a:ext cx="2590800" cy="25908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39" name="文本框 38"/>
              <p:cNvSpPr txBox="1"/>
              <p:nvPr/>
            </p:nvSpPr>
            <p:spPr>
              <a:xfrm>
                <a:off x="3634526" y="5387502"/>
                <a:ext cx="2233930" cy="1198880"/>
              </a:xfrm>
              <a:prstGeom prst="rect">
                <a:avLst/>
              </a:prstGeom>
              <a:noFill/>
            </p:spPr>
            <p:txBody>
              <a:bodyPr wrap="square" rtlCol="0">
                <a:spAutoFit/>
              </a:bodyPr>
              <a:lstStyle/>
              <a:p>
                <a:pPr algn="ctr"/>
                <a:r>
                  <a:rPr lang="zh-CN" altLang="en-US" sz="2400" b="1" dirty="0">
                    <a:solidFill>
                      <a:prstClr val="white"/>
                    </a:solidFill>
                    <a:cs typeface="+mn-ea"/>
                    <a:sym typeface="+mn-lt"/>
                  </a:rPr>
                  <a:t>建立现代化国家相对贫困治理体系</a:t>
                </a:r>
                <a:endParaRPr lang="zh-CN" altLang="en-US" sz="2400" b="1" dirty="0">
                  <a:solidFill>
                    <a:prstClr val="white"/>
                  </a:solidFill>
                  <a:cs typeface="+mn-ea"/>
                  <a:sym typeface="+mn-lt"/>
                </a:endParaRPr>
              </a:p>
            </p:txBody>
          </p:sp>
        </p:grpSp>
        <p:pic>
          <p:nvPicPr>
            <p:cNvPr id="11" name="图形 10" descr="挖掘工具 轮廓"/>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48367" y="4669568"/>
              <a:ext cx="691115" cy="691115"/>
            </a:xfrm>
            <a:prstGeom prst="rect">
              <a:avLst/>
            </a:prstGeom>
          </p:spPr>
        </p:pic>
      </p:grpSp>
      <p:pic>
        <p:nvPicPr>
          <p:cNvPr id="6" name="图片 5" descr="c69b1f79f0847b945faa3c2efdbc00a1"/>
          <p:cNvPicPr/>
          <p:nvPr/>
        </p:nvPicPr>
        <p:blipFill>
          <a:blip r:embed="rId11"/>
          <a:stretch>
            <a:fillRect/>
          </a:stretch>
        </p:blipFill>
        <p:spPr>
          <a:xfrm>
            <a:off x="702310" y="3962400"/>
            <a:ext cx="2741930" cy="258127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200"/>
                                  </p:stCondLst>
                                  <p:iterate type="lt">
                                    <p:tmPct val="6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ppt_x"/>
                                          </p:val>
                                        </p:tav>
                                        <p:tav tm="100000">
                                          <p:val>
                                            <p:strVal val="#ppt_x"/>
                                          </p:val>
                                        </p:tav>
                                      </p:tavLst>
                                    </p:anim>
                                    <p:anim calcmode="lin" valueType="num">
                                      <p:cBhvr additive="base">
                                        <p:cTn id="16" dur="75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ppt_x"/>
                                          </p:val>
                                        </p:tav>
                                        <p:tav tm="100000">
                                          <p:val>
                                            <p:strVal val="#ppt_x"/>
                                          </p:val>
                                        </p:tav>
                                      </p:tavLst>
                                    </p:anim>
                                    <p:anim calcmode="lin" valueType="num">
                                      <p:cBhvr additive="base">
                                        <p:cTn id="28" dur="75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75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ppt_x"/>
                                          </p:val>
                                        </p:tav>
                                        <p:tav tm="100000">
                                          <p:val>
                                            <p:strVal val="#ppt_x"/>
                                          </p:val>
                                        </p:tav>
                                      </p:tavLst>
                                    </p:anim>
                                    <p:anim calcmode="lin" valueType="num">
                                      <p:cBhvr additive="base">
                                        <p:cTn id="32" dur="75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750" fill="hold"/>
                                        <p:tgtEl>
                                          <p:spTgt spid="30"/>
                                        </p:tgtEl>
                                        <p:attrNameLst>
                                          <p:attrName>ppt_x</p:attrName>
                                        </p:attrNameLst>
                                      </p:cBhvr>
                                      <p:tavLst>
                                        <p:tav tm="0">
                                          <p:val>
                                            <p:strVal val="#ppt_x"/>
                                          </p:val>
                                        </p:tav>
                                        <p:tav tm="100000">
                                          <p:val>
                                            <p:strVal val="#ppt_x"/>
                                          </p:val>
                                        </p:tav>
                                      </p:tavLst>
                                    </p:anim>
                                    <p:anim calcmode="lin" valueType="num">
                                      <p:cBhvr additive="base">
                                        <p:cTn id="36" dur="75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50" fill="hold"/>
                                        <p:tgtEl>
                                          <p:spTgt spid="14"/>
                                        </p:tgtEl>
                                        <p:attrNameLst>
                                          <p:attrName>ppt_x</p:attrName>
                                        </p:attrNameLst>
                                      </p:cBhvr>
                                      <p:tavLst>
                                        <p:tav tm="0">
                                          <p:val>
                                            <p:strVal val="#ppt_x"/>
                                          </p:val>
                                        </p:tav>
                                        <p:tav tm="100000">
                                          <p:val>
                                            <p:strVal val="#ppt_x"/>
                                          </p:val>
                                        </p:tav>
                                      </p:tavLst>
                                    </p:anim>
                                    <p:anim calcmode="lin" valueType="num">
                                      <p:cBhvr additive="base">
                                        <p:cTn id="4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0" grpId="0" bldLvl="0" animBg="1"/>
      <p:bldP spid="33" grpId="0" bldLvl="0" animBg="1"/>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32485" y="811530"/>
            <a:ext cx="10504805" cy="52844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p:cNvPicPr>
            <a:picLocks noChangeAspect="1"/>
          </p:cNvPicPr>
          <p:nvPr/>
        </p:nvPicPr>
        <p:blipFill>
          <a:blip r:embed="rId1" cstate="screen">
            <a:biLevel thresh="50000"/>
          </a:blip>
          <a:stretch>
            <a:fillRect/>
          </a:stretch>
        </p:blipFill>
        <p:spPr>
          <a:xfrm>
            <a:off x="1702406" y="3268223"/>
            <a:ext cx="1075430" cy="320742"/>
          </a:xfrm>
          <a:prstGeom prst="rect">
            <a:avLst/>
          </a:prstGeom>
        </p:spPr>
      </p:pic>
      <p:pic>
        <p:nvPicPr>
          <p:cNvPr id="25" name="图片 24"/>
          <p:cNvPicPr>
            <a:picLocks noChangeAspect="1"/>
          </p:cNvPicPr>
          <p:nvPr/>
        </p:nvPicPr>
        <p:blipFill>
          <a:blip r:embed="rId1" cstate="screen">
            <a:biLevel thresh="50000"/>
          </a:blip>
          <a:stretch>
            <a:fillRect/>
          </a:stretch>
        </p:blipFill>
        <p:spPr>
          <a:xfrm flipH="1">
            <a:off x="9745980" y="3108325"/>
            <a:ext cx="1075690" cy="699770"/>
          </a:xfrm>
          <a:prstGeom prst="rect">
            <a:avLst/>
          </a:prstGeom>
        </p:spPr>
      </p:pic>
      <p:sp>
        <p:nvSpPr>
          <p:cNvPr id="2" name="文本框 1"/>
          <p:cNvSpPr txBox="1"/>
          <p:nvPr/>
        </p:nvSpPr>
        <p:spPr>
          <a:xfrm>
            <a:off x="3809045" y="1039742"/>
            <a:ext cx="4741550" cy="521970"/>
          </a:xfrm>
          <a:prstGeom prst="rect">
            <a:avLst/>
          </a:prstGeom>
          <a:noFill/>
        </p:spPr>
        <p:txBody>
          <a:bodyPr wrap="square" rtlCol="0">
            <a:spAutoFit/>
          </a:bodyPr>
          <a:lstStyle/>
          <a:p>
            <a:pPr algn="dist"/>
            <a:r>
              <a:rPr lang="zh-CN" altLang="en-US" sz="28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mn-ea"/>
              </a:rPr>
              <a:t>毛概第六小组</a:t>
            </a:r>
            <a:endParaRPr lang="zh-CN" altLang="en-US" sz="28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mn-ea"/>
            </a:endParaRPr>
          </a:p>
        </p:txBody>
      </p:sp>
      <p:sp>
        <p:nvSpPr>
          <p:cNvPr id="3" name="矩形 2"/>
          <p:cNvSpPr/>
          <p:nvPr/>
        </p:nvSpPr>
        <p:spPr>
          <a:xfrm>
            <a:off x="2960580" y="1509891"/>
            <a:ext cx="6435937" cy="829945"/>
          </a:xfrm>
          <a:prstGeom prst="rect">
            <a:avLst/>
          </a:prstGeom>
          <a:effectLst>
            <a:reflection endPos="0" dir="5400000" sy="-100000" algn="bl" rotWithShape="0"/>
          </a:effectLst>
        </p:spPr>
        <p:txBody>
          <a:bodyPr vert="horz" wrap="square">
            <a:spAutoFit/>
          </a:bodyPr>
          <a:lstStyle/>
          <a:p>
            <a:pPr algn="dist"/>
            <a:r>
              <a:rPr lang="zh-CN" altLang="en-US" sz="4800" b="1" dirty="0">
                <a:solidFill>
                  <a:schemeClr val="accent1"/>
                </a:solidFill>
                <a:effectLst>
                  <a:outerShdw blurRad="38100" dist="25400" dir="5400000" algn="ctr" rotWithShape="0">
                    <a:srgbClr val="6E747A">
                      <a:alpha val="43000"/>
                    </a:srgbClr>
                  </a:outerShdw>
                </a:effectLst>
                <a:latin typeface="Broadway" panose="04040905080B02020502" pitchFamily="82" charset="0"/>
                <a:cs typeface="+mn-ea"/>
                <a:sym typeface="+mn-lt"/>
              </a:rPr>
              <a:t>相对贫困问题</a:t>
            </a:r>
            <a:endParaRPr lang="zh-CN" altLang="en-US" sz="4800" b="1" dirty="0">
              <a:solidFill>
                <a:schemeClr val="accent1"/>
              </a:solidFill>
              <a:effectLst>
                <a:outerShdw blurRad="38100" dist="25400" dir="5400000" algn="ctr" rotWithShape="0">
                  <a:srgbClr val="6E747A">
                    <a:alpha val="43000"/>
                  </a:srgbClr>
                </a:outerShdw>
              </a:effectLst>
              <a:latin typeface="Broadway" panose="04040905080B02020502" pitchFamily="82" charset="0"/>
              <a:cs typeface="+mn-ea"/>
              <a:sym typeface="+mn-lt"/>
            </a:endParaRPr>
          </a:p>
        </p:txBody>
      </p:sp>
      <p:grpSp>
        <p:nvGrpSpPr>
          <p:cNvPr id="8" name="组合 7"/>
          <p:cNvGrpSpPr/>
          <p:nvPr/>
        </p:nvGrpSpPr>
        <p:grpSpPr>
          <a:xfrm>
            <a:off x="3350260" y="2770505"/>
            <a:ext cx="6348730" cy="2193925"/>
            <a:chOff x="5389" y="1056"/>
            <a:chExt cx="9998" cy="3455"/>
          </a:xfrm>
        </p:grpSpPr>
        <p:sp>
          <p:nvSpPr>
            <p:cNvPr id="5" name="文本框 4"/>
            <p:cNvSpPr txBox="1"/>
            <p:nvPr/>
          </p:nvSpPr>
          <p:spPr>
            <a:xfrm>
              <a:off x="5389" y="1056"/>
              <a:ext cx="9998" cy="2148"/>
            </a:xfrm>
            <a:prstGeom prst="rect">
              <a:avLst/>
            </a:prstGeom>
            <a:noFill/>
          </p:spPr>
          <p:txBody>
            <a:bodyPr wrap="square" rtlCol="0">
              <a:noAutofit/>
            </a:bodyPr>
            <a:p>
              <a:pPr algn="l"/>
              <a:r>
                <a:rPr lang="en-US" altLang="zh-CN"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PPT</a:t>
              </a:r>
              <a:r>
                <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制作：赵红玉、吴丽蓉</a:t>
              </a:r>
              <a:endPar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endParaRPr>
            </a:p>
            <a:p>
              <a:pPr algn="l"/>
              <a:r>
                <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资料整理：陈希研、段士博、李惠融、郭育锐、</a:t>
              </a:r>
              <a:r>
                <a:rPr lang="en-US" altLang="zh-CN"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    </a:t>
              </a:r>
              <a:r>
                <a:rPr lang="en-US" altLang="zh-CN" sz="2400" dirty="0">
                  <a:gradFill>
                    <a:gsLst>
                      <a:gs pos="0">
                        <a:srgbClr val="FAECAA"/>
                      </a:gs>
                      <a:gs pos="100000">
                        <a:srgbClr val="FABD65"/>
                      </a:gs>
                    </a:gsLst>
                    <a:lin ang="5400000" scaled="1"/>
                  </a:gradFill>
                  <a:effectLst/>
                  <a:latin typeface="Book Antiqua" panose="02040602050305030304" pitchFamily="18" charset="0"/>
                  <a:ea typeface="+mn-ea"/>
                  <a:cs typeface="+mn-ea"/>
                  <a:sym typeface="+mn-lt"/>
                </a:rPr>
                <a:t>                  </a:t>
              </a:r>
              <a:endParaRPr lang="zh-CN" altLang="en-US" sz="2400" dirty="0">
                <a:gradFill>
                  <a:gsLst>
                    <a:gs pos="0">
                      <a:srgbClr val="FAECAA"/>
                    </a:gs>
                    <a:gs pos="100000">
                      <a:srgbClr val="FABD65"/>
                    </a:gs>
                  </a:gsLst>
                  <a:lin ang="5400000" scaled="1"/>
                </a:gradFill>
                <a:effectLst/>
                <a:latin typeface="Book Antiqua" panose="02040602050305030304" pitchFamily="18" charset="0"/>
                <a:ea typeface="+mn-ea"/>
                <a:cs typeface="+mn-ea"/>
                <a:sym typeface="+mn-lt"/>
              </a:endParaRPr>
            </a:p>
          </p:txBody>
        </p:sp>
        <p:sp>
          <p:nvSpPr>
            <p:cNvPr id="6" name="文本框 5"/>
            <p:cNvSpPr txBox="1"/>
            <p:nvPr/>
          </p:nvSpPr>
          <p:spPr>
            <a:xfrm>
              <a:off x="7914" y="2345"/>
              <a:ext cx="6400" cy="725"/>
            </a:xfrm>
            <a:prstGeom prst="rect">
              <a:avLst/>
            </a:prstGeom>
            <a:noFill/>
          </p:spPr>
          <p:txBody>
            <a:bodyPr wrap="square" rtlCol="0">
              <a:spAutoFit/>
            </a:bodyPr>
            <a:p>
              <a:pPr algn="l"/>
              <a:r>
                <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赵红玉、吴丽蓉、陈宏远</a:t>
              </a:r>
              <a:endPar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endParaRPr>
            </a:p>
          </p:txBody>
        </p:sp>
        <p:sp>
          <p:nvSpPr>
            <p:cNvPr id="7" name="文本框 6"/>
            <p:cNvSpPr txBox="1"/>
            <p:nvPr/>
          </p:nvSpPr>
          <p:spPr>
            <a:xfrm>
              <a:off x="5389" y="3204"/>
              <a:ext cx="9888" cy="1307"/>
            </a:xfrm>
            <a:prstGeom prst="rect">
              <a:avLst/>
            </a:prstGeom>
            <a:noFill/>
          </p:spPr>
          <p:txBody>
            <a:bodyPr wrap="square" rtlCol="0">
              <a:spAutoFit/>
            </a:bodyPr>
            <a:p>
              <a:pPr algn="l"/>
              <a:r>
                <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演讲：</a:t>
              </a:r>
              <a:r>
                <a:rPr lang="zh-CN" altLang="en-US" sz="2400" dirty="0">
                  <a:effectLst>
                    <a:outerShdw blurRad="38100" dist="19050" dir="2700000" algn="tl" rotWithShape="0">
                      <a:schemeClr val="dk1">
                        <a:alpha val="40000"/>
                      </a:schemeClr>
                    </a:outerShdw>
                  </a:effectLst>
                  <a:latin typeface="Book Antiqua" panose="02040602050305030304" pitchFamily="18" charset="0"/>
                  <a:cs typeface="+mn-ea"/>
                  <a:sym typeface="+mn-lt"/>
                </a:rPr>
                <a:t>陈宏远</a:t>
              </a:r>
              <a:endPar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endParaRPr>
            </a:p>
            <a:p>
              <a:pPr algn="l"/>
              <a:r>
                <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rPr>
                <a:t>指导老师：曹飞老师</a:t>
              </a:r>
              <a:endParaRPr lang="zh-CN" altLang="en-US" sz="2400" dirty="0">
                <a:solidFill>
                  <a:schemeClr val="tx1"/>
                </a:solidFill>
                <a:effectLst>
                  <a:outerShdw blurRad="38100" dist="19050" dir="2700000" algn="tl" rotWithShape="0">
                    <a:schemeClr val="dk1">
                      <a:alpha val="40000"/>
                    </a:schemeClr>
                  </a:outerShdw>
                </a:effectLst>
                <a:latin typeface="Book Antiqua" panose="02040602050305030304" pitchFamily="18" charset="0"/>
                <a:ea typeface="+mn-ea"/>
                <a:cs typeface="+mn-ea"/>
                <a:sym typeface="+mn-lt"/>
              </a:endParaRPr>
            </a:p>
          </p:txBody>
        </p:sp>
      </p:grpSp>
      <p:cxnSp>
        <p:nvCxnSpPr>
          <p:cNvPr id="15" name="直接连接符 14"/>
          <p:cNvCxnSpPr/>
          <p:nvPr/>
        </p:nvCxnSpPr>
        <p:spPr>
          <a:xfrm>
            <a:off x="2018030" y="2444115"/>
            <a:ext cx="8063230" cy="4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496946" y="3932488"/>
            <a:ext cx="5198108" cy="1198880"/>
          </a:xfrm>
          <a:prstGeom prst="rect">
            <a:avLst/>
          </a:prstGeom>
        </p:spPr>
        <p:txBody>
          <a:bodyPr vert="horz" wrap="square">
            <a:spAutoFit/>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THANKS</a:t>
            </a:r>
            <a:endPar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 y="0"/>
            <a:ext cx="1463040" cy="991686"/>
          </a:xfrm>
          <a:prstGeom prst="rect">
            <a:avLst/>
          </a:prstGeom>
        </p:spPr>
      </p:pic>
      <p:sp>
        <p:nvSpPr>
          <p:cNvPr id="18" name="矩形 17"/>
          <p:cNvSpPr/>
          <p:nvPr/>
        </p:nvSpPr>
        <p:spPr>
          <a:xfrm>
            <a:off x="3496946" y="3283875"/>
            <a:ext cx="5346701" cy="583565"/>
          </a:xfrm>
          <a:prstGeom prst="rect">
            <a:avLst/>
          </a:prstGeom>
        </p:spPr>
        <p:txBody>
          <a:bodyPr vert="horz" wrap="square">
            <a:spAutoFit/>
          </a:bodyPr>
          <a:lstStyle/>
          <a:p>
            <a:pPr algn="ct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我们的展示结束！</a:t>
            </a:r>
            <a:endPar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pic>
        <p:nvPicPr>
          <p:cNvPr id="24" name="图片 23"/>
          <p:cNvPicPr>
            <a:picLocks noChangeAspect="1"/>
          </p:cNvPicPr>
          <p:nvPr/>
        </p:nvPicPr>
        <p:blipFill>
          <a:blip r:embed="rId2" cstate="screen">
            <a:biLevel thresh="50000"/>
          </a:blip>
          <a:stretch>
            <a:fillRect/>
          </a:stretch>
        </p:blipFill>
        <p:spPr>
          <a:xfrm>
            <a:off x="2005554" y="2963137"/>
            <a:ext cx="1075430" cy="320742"/>
          </a:xfrm>
          <a:prstGeom prst="rect">
            <a:avLst/>
          </a:prstGeom>
        </p:spPr>
      </p:pic>
      <p:pic>
        <p:nvPicPr>
          <p:cNvPr id="25" name="图片 24"/>
          <p:cNvPicPr>
            <a:picLocks noChangeAspect="1"/>
          </p:cNvPicPr>
          <p:nvPr/>
        </p:nvPicPr>
        <p:blipFill>
          <a:blip r:embed="rId2" cstate="screen">
            <a:biLevel thresh="50000"/>
          </a:blip>
          <a:stretch>
            <a:fillRect/>
          </a:stretch>
        </p:blipFill>
        <p:spPr>
          <a:xfrm flipH="1">
            <a:off x="9111016" y="2963137"/>
            <a:ext cx="1075430" cy="320742"/>
          </a:xfrm>
          <a:prstGeom prst="rect">
            <a:avLst/>
          </a:prstGeom>
        </p:spPr>
      </p:pic>
      <p:pic>
        <p:nvPicPr>
          <p:cNvPr id="20" name="图片 19"/>
          <p:cNvPicPr>
            <a:picLocks noChangeAspect="1"/>
          </p:cNvPicPr>
          <p:nvPr/>
        </p:nvPicPr>
        <p:blipFill rotWithShape="1">
          <a:blip r:embed="rId3" cstate="screen"/>
          <a:srcRect/>
          <a:stretch>
            <a:fillRect/>
          </a:stretch>
        </p:blipFill>
        <p:spPr>
          <a:xfrm>
            <a:off x="9422825" y="286886"/>
            <a:ext cx="2588009" cy="1507889"/>
          </a:xfrm>
          <a:prstGeom prst="rect">
            <a:avLst/>
          </a:prstGeom>
        </p:spPr>
      </p:pic>
      <p:sp>
        <p:nvSpPr>
          <p:cNvPr id="12" name="文本框 11"/>
          <p:cNvSpPr txBox="1"/>
          <p:nvPr/>
        </p:nvSpPr>
        <p:spPr>
          <a:xfrm>
            <a:off x="3725860" y="1091465"/>
            <a:ext cx="4741550" cy="521970"/>
          </a:xfrm>
          <a:prstGeom prst="rect">
            <a:avLst/>
          </a:prstGeom>
          <a:noFill/>
        </p:spPr>
        <p:txBody>
          <a:bodyPr wrap="square" rtlCol="0">
            <a:spAutoFit/>
          </a:bodyPr>
          <a:lstStyle/>
          <a:p>
            <a:pPr algn="dist"/>
            <a:r>
              <a:rPr lang="zh-CN" altLang="en-US" sz="28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mn-ea"/>
              </a:rPr>
              <a:t>毛概第六小组</a:t>
            </a:r>
            <a:endParaRPr lang="zh-CN" altLang="en-US" sz="28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cs typeface="+mn-ea"/>
            </a:endParaRPr>
          </a:p>
        </p:txBody>
      </p:sp>
      <p:sp>
        <p:nvSpPr>
          <p:cNvPr id="13" name="矩形 12"/>
          <p:cNvSpPr/>
          <p:nvPr/>
        </p:nvSpPr>
        <p:spPr>
          <a:xfrm>
            <a:off x="1791770" y="1613488"/>
            <a:ext cx="8608460" cy="1568450"/>
          </a:xfrm>
          <a:prstGeom prst="rect">
            <a:avLst/>
          </a:prstGeom>
          <a:effectLst>
            <a:reflection endPos="0" dir="5400000" sy="-100000" algn="bl" rotWithShape="0"/>
          </a:effectLst>
        </p:spPr>
        <p:txBody>
          <a:bodyPr vert="horz" wrap="square">
            <a:spAutoFit/>
          </a:bodyPr>
          <a:lstStyle/>
          <a:p>
            <a:pPr algn="ct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oadway" panose="04040905080B02020502" pitchFamily="82" charset="0"/>
                <a:cs typeface="+mn-ea"/>
                <a:sym typeface="+mn-lt"/>
              </a:rPr>
              <a:t>小康社会实现后如何解决相对贫困</a:t>
            </a:r>
            <a:endPar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oadway" panose="04040905080B02020502" pitchFamily="82" charset="0"/>
              <a:cs typeface="+mn-ea"/>
              <a:sym typeface="+mn-lt"/>
            </a:endParaRPr>
          </a:p>
        </p:txBody>
      </p:sp>
      <p:cxnSp>
        <p:nvCxnSpPr>
          <p:cNvPr id="3" name="直接连接符 2"/>
          <p:cNvCxnSpPr/>
          <p:nvPr/>
        </p:nvCxnSpPr>
        <p:spPr>
          <a:xfrm>
            <a:off x="3833495" y="3169285"/>
            <a:ext cx="4909185" cy="101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4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400"/>
                                  </p:stCondLst>
                                  <p:iterate type="lt">
                                    <p:tmPct val="6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par>
                                <p:cTn id="14" presetID="22" presetClass="entr" presetSubtype="2" fill="hold" nodeType="withEffect">
                                  <p:stCondLst>
                                    <p:cond delay="40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par>
                                <p:cTn id="17" presetID="22" presetClass="entr" presetSubtype="8" fill="hold" nodeType="withEffect">
                                  <p:stCondLst>
                                    <p:cond delay="4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par>
                                <p:cTn id="20" presetID="53" presetClass="entr" presetSubtype="16" fill="hold" grpId="0" nodeType="withEffect">
                                  <p:stCondLst>
                                    <p:cond delay="500"/>
                                  </p:stCondLst>
                                  <p:iterate type="lt">
                                    <p:tmPct val="10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2" presetClass="entr" presetSubtype="6" decel="100000" fill="hold"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14840" y="2705725"/>
            <a:ext cx="4962319" cy="1446550"/>
          </a:xfrm>
          <a:prstGeom prst="rect">
            <a:avLst/>
          </a:prstGeom>
          <a:noFill/>
        </p:spPr>
        <p:txBody>
          <a:bodyPr wrap="square" rtlCol="0">
            <a:spAutoFit/>
          </a:bodyPr>
          <a:lstStyle/>
          <a:p>
            <a:r>
              <a:rPr lang="zh-CN" altLang="en-US" sz="8800" dirty="0">
                <a:solidFill>
                  <a:schemeClr val="bg1"/>
                </a:solidFill>
                <a:latin typeface="汉仪文黑-85W" panose="00020600040101010101" pitchFamily="18" charset="-128"/>
                <a:ea typeface="汉仪文黑-85W" panose="00020600040101010101" pitchFamily="18" charset="-128"/>
                <a:cs typeface="汉仪文黑-85W" panose="00020600040101010101" pitchFamily="18" charset="-128"/>
              </a:rPr>
              <a:t>放映结束</a:t>
            </a:r>
            <a:endParaRPr lang="zh-CN" altLang="en-US" sz="8800" dirty="0">
              <a:solidFill>
                <a:schemeClr val="bg1"/>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0" y="0"/>
            <a:ext cx="1324673" cy="897361"/>
          </a:xfrm>
          <a:prstGeom prst="rect">
            <a:avLst/>
          </a:prstGeom>
        </p:spPr>
      </p:pic>
      <p:sp>
        <p:nvSpPr>
          <p:cNvPr id="14" name="矩形 13"/>
          <p:cNvSpPr/>
          <p:nvPr/>
        </p:nvSpPr>
        <p:spPr>
          <a:xfrm>
            <a:off x="3423894" y="4079676"/>
            <a:ext cx="5198108" cy="1198880"/>
          </a:xfrm>
          <a:prstGeom prst="rect">
            <a:avLst/>
          </a:prstGeom>
        </p:spPr>
        <p:txBody>
          <a:bodyPr vert="horz" wrap="square">
            <a:spAutoFit/>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CONTENT</a:t>
            </a:r>
            <a:endPar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sp>
        <p:nvSpPr>
          <p:cNvPr id="22" name="文本框 21"/>
          <p:cNvSpPr txBox="1"/>
          <p:nvPr/>
        </p:nvSpPr>
        <p:spPr>
          <a:xfrm>
            <a:off x="3213100" y="1691005"/>
            <a:ext cx="2332355"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rPr>
              <a:t>相对贫困现状</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endParaRPr>
          </a:p>
        </p:txBody>
      </p:sp>
      <p:sp>
        <p:nvSpPr>
          <p:cNvPr id="23" name="文本框 22"/>
          <p:cNvSpPr txBox="1"/>
          <p:nvPr/>
        </p:nvSpPr>
        <p:spPr>
          <a:xfrm>
            <a:off x="3251726" y="2183761"/>
            <a:ext cx="1882338" cy="275590"/>
          </a:xfrm>
          <a:prstGeom prst="rect">
            <a:avLst/>
          </a:prstGeom>
          <a:noFill/>
        </p:spPr>
        <p:txBody>
          <a:bodyPr wrap="square" rtlCol="0">
            <a:spAutoFit/>
            <a:scene3d>
              <a:camera prst="orthographicFront"/>
              <a:lightRig rig="threePt" dir="t"/>
            </a:scene3d>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en-US" altLang="zh-CN" sz="12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rPr>
              <a:t>Relative poverty</a:t>
            </a:r>
            <a:endParaRPr lang="en-US" altLang="zh-CN" sz="12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endParaRPr>
          </a:p>
        </p:txBody>
      </p:sp>
      <p:sp>
        <p:nvSpPr>
          <p:cNvPr id="26" name="文本框 25"/>
          <p:cNvSpPr txBox="1"/>
          <p:nvPr/>
        </p:nvSpPr>
        <p:spPr>
          <a:xfrm>
            <a:off x="8137023" y="1642141"/>
            <a:ext cx="1825261"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rPr>
              <a:t>近年成果</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endParaRPr>
          </a:p>
        </p:txBody>
      </p:sp>
      <p:sp>
        <p:nvSpPr>
          <p:cNvPr id="28" name="文本框 27"/>
          <p:cNvSpPr txBox="1"/>
          <p:nvPr/>
        </p:nvSpPr>
        <p:spPr>
          <a:xfrm>
            <a:off x="8309517" y="2189706"/>
            <a:ext cx="1882337"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en-US" altLang="zh-CN" sz="12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rPr>
              <a:t>Achievements in recent years</a:t>
            </a:r>
            <a:endParaRPr lang="en-US" altLang="zh-CN" sz="12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endParaRPr>
          </a:p>
        </p:txBody>
      </p:sp>
      <p:sp>
        <p:nvSpPr>
          <p:cNvPr id="29" name="文本框 28"/>
          <p:cNvSpPr txBox="1"/>
          <p:nvPr/>
        </p:nvSpPr>
        <p:spPr>
          <a:xfrm>
            <a:off x="3212888" y="3188406"/>
            <a:ext cx="3305505"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rPr>
              <a:t>解决办法</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endParaRPr>
          </a:p>
        </p:txBody>
      </p:sp>
      <p:sp>
        <p:nvSpPr>
          <p:cNvPr id="30" name="文本框 29"/>
          <p:cNvSpPr txBox="1"/>
          <p:nvPr/>
        </p:nvSpPr>
        <p:spPr>
          <a:xfrm>
            <a:off x="3251726" y="3683462"/>
            <a:ext cx="1936801" cy="275590"/>
          </a:xfrm>
          <a:prstGeom prst="rect">
            <a:avLst/>
          </a:prstGeom>
          <a:noFill/>
        </p:spPr>
        <p:txBody>
          <a:bodyPr wrap="square" rtlCol="0">
            <a:spAutoFit/>
            <a:scene3d>
              <a:camera prst="orthographicFront"/>
              <a:lightRig rig="threePt" dir="t"/>
            </a:scene3d>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en-US" altLang="zh-CN" sz="12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cs typeface="+mn-ea"/>
                <a:sym typeface="+mn-lt"/>
              </a:rPr>
              <a:t>Solution</a:t>
            </a:r>
            <a:endParaRPr lang="en-US" altLang="zh-CN" sz="1200" b="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endParaRPr>
          </a:p>
        </p:txBody>
      </p:sp>
      <p:sp>
        <p:nvSpPr>
          <p:cNvPr id="31" name="文本框 30"/>
          <p:cNvSpPr txBox="1"/>
          <p:nvPr/>
        </p:nvSpPr>
        <p:spPr>
          <a:xfrm>
            <a:off x="8309694" y="3183384"/>
            <a:ext cx="3728636" cy="46037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rPr>
              <a:t>未来展望</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ea typeface="+mn-ea"/>
              <a:cs typeface="+mn-ea"/>
              <a:sym typeface="+mn-lt"/>
            </a:endParaRPr>
          </a:p>
        </p:txBody>
      </p:sp>
      <p:sp>
        <p:nvSpPr>
          <p:cNvPr id="32" name="文本框 31"/>
          <p:cNvSpPr txBox="1"/>
          <p:nvPr/>
        </p:nvSpPr>
        <p:spPr>
          <a:xfrm>
            <a:off x="8398417" y="3683462"/>
            <a:ext cx="1704185" cy="275590"/>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en-US" altLang="zh-CN" sz="1200" b="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rPr>
              <a:t>Future outlook</a:t>
            </a:r>
            <a:endParaRPr lang="en-US" altLang="zh-CN" sz="1200" b="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902030302020204" pitchFamily="66" charset="0"/>
              <a:ea typeface="+mn-ea"/>
              <a:cs typeface="+mn-ea"/>
              <a:sym typeface="+mn-lt"/>
            </a:endParaRPr>
          </a:p>
        </p:txBody>
      </p:sp>
      <p:pic>
        <p:nvPicPr>
          <p:cNvPr id="35" name="图片 34"/>
          <p:cNvPicPr>
            <a:picLocks noChangeAspect="1"/>
          </p:cNvPicPr>
          <p:nvPr/>
        </p:nvPicPr>
        <p:blipFill rotWithShape="1">
          <a:blip r:embed="rId3" cstate="screen"/>
          <a:srcRect/>
          <a:stretch>
            <a:fillRect/>
          </a:stretch>
        </p:blipFill>
        <p:spPr>
          <a:xfrm>
            <a:off x="9602315" y="47422"/>
            <a:ext cx="2588009" cy="1507889"/>
          </a:xfrm>
          <a:prstGeom prst="rect">
            <a:avLst/>
          </a:prstGeom>
        </p:spPr>
      </p:pic>
      <p:sp>
        <p:nvSpPr>
          <p:cNvPr id="4" name="文本框 3"/>
          <p:cNvSpPr txBox="1"/>
          <p:nvPr/>
        </p:nvSpPr>
        <p:spPr>
          <a:xfrm>
            <a:off x="2450465" y="1450975"/>
            <a:ext cx="973455" cy="1198880"/>
          </a:xfrm>
          <a:prstGeom prst="rect">
            <a:avLst/>
          </a:prstGeom>
          <a:noFill/>
        </p:spPr>
        <p:txBody>
          <a:bodyPr wrap="square" rtlCol="0">
            <a:spAutoFit/>
            <a:scene3d>
              <a:camera prst="orthographicFront"/>
              <a:lightRig rig="threePt" dir="t"/>
            </a:scene3d>
          </a:bodyPr>
          <a:p>
            <a:pPr algn="l"/>
            <a:r>
              <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rPr>
              <a:t>1</a:t>
            </a:r>
            <a:endPar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endParaRPr>
          </a:p>
        </p:txBody>
      </p:sp>
      <p:sp>
        <p:nvSpPr>
          <p:cNvPr id="5" name="矩形 4"/>
          <p:cNvSpPr/>
          <p:nvPr/>
        </p:nvSpPr>
        <p:spPr>
          <a:xfrm>
            <a:off x="5775960" y="2829560"/>
            <a:ext cx="742315" cy="599440"/>
          </a:xfrm>
          <a:prstGeom prst="rect">
            <a:avLst/>
          </a:prstGeom>
          <a:noFill/>
          <a:ln>
            <a:noFill/>
          </a:ln>
        </p:spPr>
        <p:txBody>
          <a:bodyPr wrap="none" rtlCol="0" anchor="t">
            <a:noAutofit/>
          </a:bodyPr>
          <a:p>
            <a:pPr algn="ctr"/>
            <a:endParaRPr lang="en-US" altLang="zh-CN" sz="7200" b="1" dirty="0">
              <a:solidFill>
                <a:schemeClr val="accent1"/>
              </a:solidFill>
              <a:effectLst>
                <a:outerShdw blurRad="38100" dist="25400" dir="5400000" algn="ctr" rotWithShape="0">
                  <a:srgbClr val="6E747A">
                    <a:alpha val="43000"/>
                  </a:srgbClr>
                </a:outerShdw>
              </a:effectLst>
              <a:latin typeface="Book Antiqua" panose="02040602050305030304" pitchFamily="18" charset="0"/>
              <a:ea typeface="+mn-ea"/>
              <a:cs typeface="+mn-ea"/>
              <a:sym typeface="+mn-lt"/>
            </a:endParaRPr>
          </a:p>
          <a:p>
            <a:pPr algn="ctr"/>
            <a:endParaRPr lang="en-US" altLang="zh-CN" sz="7200" b="1" dirty="0">
              <a:solidFill>
                <a:schemeClr val="accent1"/>
              </a:solidFill>
              <a:effectLst>
                <a:outerShdw blurRad="38100" dist="25400" dir="5400000" algn="ctr" rotWithShape="0">
                  <a:srgbClr val="6E747A">
                    <a:alpha val="43000"/>
                  </a:srgbClr>
                </a:outerShdw>
              </a:effectLst>
              <a:latin typeface="Book Antiqua" panose="02040602050305030304" pitchFamily="18" charset="0"/>
              <a:ea typeface="+mn-ea"/>
              <a:cs typeface="+mn-ea"/>
              <a:sym typeface="+mn-lt"/>
            </a:endParaRPr>
          </a:p>
        </p:txBody>
      </p:sp>
      <p:sp>
        <p:nvSpPr>
          <p:cNvPr id="6" name="文本框 5"/>
          <p:cNvSpPr txBox="1"/>
          <p:nvPr>
            <p:custDataLst>
              <p:tags r:id="rId4"/>
            </p:custDataLst>
          </p:nvPr>
        </p:nvSpPr>
        <p:spPr>
          <a:xfrm>
            <a:off x="7336155" y="1450975"/>
            <a:ext cx="973455" cy="1198880"/>
          </a:xfrm>
          <a:prstGeom prst="rect">
            <a:avLst/>
          </a:prstGeom>
          <a:noFill/>
        </p:spPr>
        <p:txBody>
          <a:bodyPr wrap="square" rtlCol="0">
            <a:spAutoFit/>
            <a:scene3d>
              <a:camera prst="orthographicFront"/>
              <a:lightRig rig="threePt" dir="t"/>
            </a:scene3d>
          </a:bodyPr>
          <a:p>
            <a:pPr algn="l"/>
            <a:r>
              <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rPr>
              <a:t>2</a:t>
            </a:r>
            <a:endPar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endParaRPr>
          </a:p>
        </p:txBody>
      </p:sp>
      <p:sp>
        <p:nvSpPr>
          <p:cNvPr id="7" name="文本框 6"/>
          <p:cNvSpPr txBox="1"/>
          <p:nvPr>
            <p:custDataLst>
              <p:tags r:id="rId5"/>
            </p:custDataLst>
          </p:nvPr>
        </p:nvSpPr>
        <p:spPr>
          <a:xfrm>
            <a:off x="2450465" y="2765425"/>
            <a:ext cx="973455" cy="1198880"/>
          </a:xfrm>
          <a:prstGeom prst="rect">
            <a:avLst/>
          </a:prstGeom>
          <a:noFill/>
        </p:spPr>
        <p:txBody>
          <a:bodyPr wrap="square" rtlCol="0">
            <a:spAutoFit/>
            <a:scene3d>
              <a:camera prst="orthographicFront"/>
              <a:lightRig rig="threePt" dir="t"/>
            </a:scene3d>
          </a:bodyPr>
          <a:p>
            <a:pPr algn="l"/>
            <a:r>
              <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rPr>
              <a:t>3</a:t>
            </a:r>
            <a:endPar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endParaRPr>
          </a:p>
        </p:txBody>
      </p:sp>
      <p:sp>
        <p:nvSpPr>
          <p:cNvPr id="8" name="文本框 7"/>
          <p:cNvSpPr txBox="1"/>
          <p:nvPr>
            <p:custDataLst>
              <p:tags r:id="rId6"/>
            </p:custDataLst>
          </p:nvPr>
        </p:nvSpPr>
        <p:spPr>
          <a:xfrm>
            <a:off x="7336155" y="2829560"/>
            <a:ext cx="973455" cy="1198880"/>
          </a:xfrm>
          <a:prstGeom prst="rect">
            <a:avLst/>
          </a:prstGeom>
          <a:noFill/>
        </p:spPr>
        <p:txBody>
          <a:bodyPr wrap="square" rtlCol="0">
            <a:spAutoFit/>
            <a:scene3d>
              <a:camera prst="orthographicFront"/>
              <a:lightRig rig="threePt" dir="t"/>
            </a:scene3d>
          </a:bodyPr>
          <a:p>
            <a:pPr algn="l"/>
            <a:r>
              <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rPr>
              <a:t>4</a:t>
            </a:r>
            <a:endParaRPr lang="en-US" altLang="zh-CN" sz="7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Impact" panose="020B0806030902050204" charset="0"/>
              <a:ea typeface="+mn-ea"/>
              <a:cs typeface="Impact" panose="020B0806030902050204" charset="0"/>
              <a:sym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20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2" presetClass="entr" presetSubtype="4" decel="100000" fill="hold" grpId="0" nodeType="withEffect">
                                  <p:stCondLst>
                                    <p:cond delay="500"/>
                                  </p:stCondLst>
                                  <p:iterate type="lt">
                                    <p:tmPct val="6000"/>
                                  </p:iterate>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2" presetClass="entr" presetSubtype="4" decel="100000" fill="hold" grpId="0" nodeType="withEffect">
                                  <p:stCondLst>
                                    <p:cond delay="800"/>
                                  </p:stCondLst>
                                  <p:iterate type="lt">
                                    <p:tmPct val="6000"/>
                                  </p:iterate>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8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 presetClass="entr" presetSubtype="4" decel="100000" fill="hold" grpId="0" nodeType="withEffect">
                                  <p:stCondLst>
                                    <p:cond delay="1000"/>
                                  </p:stCondLst>
                                  <p:iterate type="lt">
                                    <p:tmPct val="6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100000">
                                          <p:val>
                                            <p:strVal val="#ppt_x"/>
                                          </p:val>
                                        </p:tav>
                                      </p:tavLst>
                                    </p:anim>
                                    <p:anim calcmode="lin" valueType="num">
                                      <p:cBhvr>
                                        <p:cTn id="31" dur="500" fill="hold"/>
                                        <p:tgtEl>
                                          <p:spTgt spid="29"/>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2" presetClass="entr" presetSubtype="4" decel="100000" fill="hold" grpId="0" nodeType="withEffect">
                                  <p:stCondLst>
                                    <p:cond delay="1200"/>
                                  </p:stCondLst>
                                  <p:iterate type="lt">
                                    <p:tmPct val="6000"/>
                                  </p:iterate>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ppt_x</p:attrName>
                                        </p:attrNameLst>
                                      </p:cBhvr>
                                      <p:tavLst>
                                        <p:tav tm="0">
                                          <p:val>
                                            <p:strVal val="#ppt_x"/>
                                          </p:val>
                                        </p:tav>
                                        <p:tav tm="100000">
                                          <p:val>
                                            <p:strVal val="#ppt_x"/>
                                          </p:val>
                                        </p:tav>
                                      </p:tavLst>
                                    </p:anim>
                                    <p:anim calcmode="lin" valueType="num">
                                      <p:cBhvr>
                                        <p:cTn id="38" dur="500" fill="hold"/>
                                        <p:tgtEl>
                                          <p:spTgt spid="31"/>
                                        </p:tgtEl>
                                        <p:attrNameLst>
                                          <p:attrName>ppt_y</p:attrName>
                                        </p:attrNameLst>
                                      </p:cBhvr>
                                      <p:tavLst>
                                        <p:tav tm="0">
                                          <p:val>
                                            <p:strVal val="1+#ppt_h/2"/>
                                          </p:val>
                                        </p:tav>
                                        <p:tav tm="100000">
                                          <p:val>
                                            <p:strVal val="#ppt_y"/>
                                          </p:val>
                                        </p:tav>
                                      </p:tavLst>
                                    </p:anim>
                                  </p:childTnLst>
                                </p:cTn>
                              </p:par>
                              <p:par>
                                <p:cTn id="39" presetID="10" presetClass="entr" presetSubtype="0" fill="hold" grpId="0" nodeType="withEffect">
                                  <p:stCondLst>
                                    <p:cond delay="12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2" presetClass="entr" presetSubtype="6" decel="100000" fill="hold" nodeType="withEffect">
                                  <p:stCondLst>
                                    <p:cond delay="140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750" fill="hold"/>
                                        <p:tgtEl>
                                          <p:spTgt spid="35"/>
                                        </p:tgtEl>
                                        <p:attrNameLst>
                                          <p:attrName>ppt_x</p:attrName>
                                        </p:attrNameLst>
                                      </p:cBhvr>
                                      <p:tavLst>
                                        <p:tav tm="0">
                                          <p:val>
                                            <p:strVal val="1+#ppt_w/2"/>
                                          </p:val>
                                        </p:tav>
                                        <p:tav tm="100000">
                                          <p:val>
                                            <p:strVal val="#ppt_x"/>
                                          </p:val>
                                        </p:tav>
                                      </p:tavLst>
                                    </p:anim>
                                    <p:anim calcmode="lin" valueType="num">
                                      <p:cBhvr additive="base">
                                        <p:cTn id="45" dur="7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6" grpId="0"/>
      <p:bldP spid="28" grpId="0"/>
      <p:bldP spid="29"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3496946" y="4080446"/>
            <a:ext cx="5198108" cy="1200329"/>
          </a:xfrm>
          <a:prstGeom prst="rect">
            <a:avLst/>
          </a:prstGeom>
        </p:spPr>
        <p:txBody>
          <a:bodyPr vert="horz" wrap="square">
            <a:spAutoFit/>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ONE</a:t>
            </a:r>
            <a:endPar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2"/>
            <a:ext cx="1425554" cy="965700"/>
          </a:xfrm>
          <a:prstGeom prst="rect">
            <a:avLst/>
          </a:prstGeom>
        </p:spPr>
      </p:pic>
      <p:sp>
        <p:nvSpPr>
          <p:cNvPr id="19" name="文本框 18"/>
          <p:cNvSpPr txBox="1"/>
          <p:nvPr/>
        </p:nvSpPr>
        <p:spPr>
          <a:xfrm>
            <a:off x="4172422" y="2500639"/>
            <a:ext cx="5198108" cy="829945"/>
          </a:xfrm>
          <a:prstGeom prst="rect">
            <a:avLst/>
          </a:prstGeom>
          <a:noFill/>
        </p:spPr>
        <p:txBody>
          <a:bodyPr wrap="square" rtlCol="0">
            <a:spAutoFit/>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rPr>
              <a:t>相对贫困现状</a:t>
            </a:r>
            <a:endPar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endParaRPr>
          </a:p>
        </p:txBody>
      </p:sp>
      <p:sp>
        <p:nvSpPr>
          <p:cNvPr id="21" name="矩形 20"/>
          <p:cNvSpPr/>
          <p:nvPr/>
        </p:nvSpPr>
        <p:spPr>
          <a:xfrm>
            <a:off x="3878417" y="3413756"/>
            <a:ext cx="6224341" cy="583565"/>
          </a:xfrm>
          <a:prstGeom prst="rect">
            <a:avLst/>
          </a:prstGeom>
        </p:spPr>
        <p:txBody>
          <a:bodyPr wrap="square">
            <a:spAutoFit/>
          </a:bodyPr>
          <a:lstStyle/>
          <a:p>
            <a:r>
              <a:rPr lang="en-US" altLang="zh-CN" sz="16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汉仪文黑-85W" panose="00020600040101010101" pitchFamily="18" charset="-128"/>
                <a:sym typeface="+mn-lt"/>
              </a:rPr>
              <a:t>在小康之后，仍然有一部分人处于相对贫困状态，他们的生活水平虽然比贫困人群有所提高，但仍然无法满足基本的生活需求。</a:t>
            </a:r>
            <a:endParaRPr lang="en-US" altLang="zh-CN" sz="16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汉仪文黑-85W" panose="00020600040101010101" pitchFamily="18" charset="-128"/>
              <a:sym typeface="+mn-lt"/>
            </a:endParaRPr>
          </a:p>
        </p:txBody>
      </p:sp>
      <p:pic>
        <p:nvPicPr>
          <p:cNvPr id="13" name="图片 12"/>
          <p:cNvPicPr>
            <a:picLocks noChangeAspect="1"/>
          </p:cNvPicPr>
          <p:nvPr/>
        </p:nvPicPr>
        <p:blipFill rotWithShape="1">
          <a:blip r:embed="rId3" cstate="screen"/>
          <a:srcRect/>
          <a:stretch>
            <a:fillRect/>
          </a:stretch>
        </p:blipFill>
        <p:spPr>
          <a:xfrm>
            <a:off x="9602315" y="47422"/>
            <a:ext cx="2588009" cy="1507889"/>
          </a:xfrm>
          <a:prstGeom prst="rect">
            <a:avLst/>
          </a:prstGeom>
        </p:spPr>
      </p:pic>
      <p:sp>
        <p:nvSpPr>
          <p:cNvPr id="2" name="文本框 1"/>
          <p:cNvSpPr txBox="1"/>
          <p:nvPr/>
        </p:nvSpPr>
        <p:spPr>
          <a:xfrm>
            <a:off x="4300855" y="2176780"/>
            <a:ext cx="6096000" cy="275590"/>
          </a:xfrm>
          <a:prstGeom prst="rect">
            <a:avLst/>
          </a:prstGeom>
          <a:noFill/>
        </p:spPr>
        <p:txBody>
          <a:bodyPr wrap="square" rtlCol="0" anchor="t">
            <a:spAutoFit/>
          </a:bodyPr>
          <a:p>
            <a:pPr algn="l"/>
            <a:r>
              <a:rPr lang="en-US" altLang="zh-CN" sz="1200" dirty="0">
                <a:solidFill>
                  <a:schemeClr val="accent1"/>
                </a:solidFill>
                <a:effectLst>
                  <a:outerShdw blurRad="38100" dist="25400" dir="5400000" algn="ctr" rotWithShape="0">
                    <a:srgbClr val="6E747A">
                      <a:alpha val="43000"/>
                    </a:srgbClr>
                  </a:outerShdw>
                </a:effectLst>
                <a:latin typeface="Comic Sans MS" panose="030F0902030302020204" pitchFamily="66" charset="0"/>
                <a:cs typeface="+mn-ea"/>
                <a:sym typeface="+mn-lt"/>
              </a:rPr>
              <a:t>Relative poverty</a:t>
            </a:r>
            <a:endParaRPr lang="en-US" altLang="zh-CN" sz="1200" dirty="0">
              <a:solidFill>
                <a:schemeClr val="accent1"/>
              </a:solidFill>
              <a:effectLst>
                <a:outerShdw blurRad="38100" dist="25400" dir="5400000" algn="ctr" rotWithShape="0">
                  <a:srgbClr val="6E747A">
                    <a:alpha val="43000"/>
                  </a:srgbClr>
                </a:outerShdw>
              </a:effectLst>
              <a:latin typeface="Comic Sans MS" panose="030F0902030302020204" pitchFamily="66" charset="0"/>
              <a:ea typeface="+mn-ea"/>
              <a:cs typeface="+mn-ea"/>
              <a:sym typeface="+mn-lt"/>
            </a:endParaRPr>
          </a:p>
        </p:txBody>
      </p:sp>
      <p:sp>
        <p:nvSpPr>
          <p:cNvPr id="3" name="文本框 2"/>
          <p:cNvSpPr txBox="1"/>
          <p:nvPr/>
        </p:nvSpPr>
        <p:spPr>
          <a:xfrm>
            <a:off x="2640965" y="1490345"/>
            <a:ext cx="1237615" cy="3153410"/>
          </a:xfrm>
          <a:prstGeom prst="rect">
            <a:avLst/>
          </a:prstGeom>
          <a:noFill/>
        </p:spPr>
        <p:txBody>
          <a:bodyPr wrap="square" rtlCol="0" anchor="t">
            <a:spAutoFit/>
          </a:bodyPr>
          <a:p>
            <a:pPr algn="l"/>
            <a:r>
              <a:rPr lang="en-US" altLang="zh-CN" sz="19900" dirty="0">
                <a:solidFill>
                  <a:schemeClr val="accent1"/>
                </a:solidFill>
                <a:effectLst>
                  <a:outerShdw blurRad="38100" dist="25400" dir="5400000" algn="ctr" rotWithShape="0">
                    <a:srgbClr val="6E747A">
                      <a:alpha val="43000"/>
                    </a:srgbClr>
                  </a:outerShdw>
                </a:effectLst>
                <a:latin typeface="Impact" panose="020B0806030902050204" charset="0"/>
                <a:cs typeface="Impact" panose="020B0806030902050204" charset="0"/>
                <a:sym typeface="+mn-lt"/>
              </a:rPr>
              <a:t>1</a:t>
            </a:r>
            <a:endParaRPr lang="en-US" altLang="zh-CN" sz="19900" dirty="0">
              <a:solidFill>
                <a:schemeClr val="accent1"/>
              </a:solidFill>
              <a:effectLst>
                <a:outerShdw blurRad="38100" dist="25400" dir="5400000" algn="ctr" rotWithShape="0">
                  <a:srgbClr val="6E747A">
                    <a:alpha val="43000"/>
                  </a:srgbClr>
                </a:outerShdw>
              </a:effectLst>
              <a:latin typeface="Impact" panose="020B0806030902050204" charset="0"/>
              <a:ea typeface="+mn-ea"/>
              <a:cs typeface="Impact" panose="020B0806030902050204" charset="0"/>
              <a:sym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53" presetClass="entr" presetSubtype="16" fill="hold" grpId="0" nodeType="withEffect">
                                  <p:stCondLst>
                                    <p:cond delay="0"/>
                                  </p:stCondLst>
                                  <p:iterate type="lt">
                                    <p:tmPct val="10000"/>
                                  </p:iterate>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174945" y="-90170"/>
            <a:ext cx="4275192"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13" name="任意多边形: 形状 12"/>
          <p:cNvSpPr/>
          <p:nvPr>
            <p:custDataLst>
              <p:tags r:id="rId2"/>
            </p:custDataLst>
          </p:nvPr>
        </p:nvSpPr>
        <p:spPr>
          <a:xfrm>
            <a:off x="590425" y="563166"/>
            <a:ext cx="530302" cy="530302"/>
          </a:xfrm>
          <a:custGeom>
            <a:avLst/>
            <a:gdLst>
              <a:gd name="connsiteX0" fmla="*/ 82550 w 1206500"/>
              <a:gd name="connsiteY0" fmla="*/ 0 h 1206500"/>
              <a:gd name="connsiteX1" fmla="*/ 1123950 w 1206500"/>
              <a:gd name="connsiteY1" fmla="*/ 0 h 1206500"/>
              <a:gd name="connsiteX2" fmla="*/ 1206500 w 1206500"/>
              <a:gd name="connsiteY2" fmla="*/ 82550 h 1206500"/>
              <a:gd name="connsiteX3" fmla="*/ 1123950 w 1206500"/>
              <a:gd name="connsiteY3" fmla="*/ 165100 h 1206500"/>
              <a:gd name="connsiteX4" fmla="*/ 165100 w 1206500"/>
              <a:gd name="connsiteY4" fmla="*/ 165100 h 1206500"/>
              <a:gd name="connsiteX5" fmla="*/ 165100 w 1206500"/>
              <a:gd name="connsiteY5" fmla="*/ 1123950 h 1206500"/>
              <a:gd name="connsiteX6" fmla="*/ 82550 w 1206500"/>
              <a:gd name="connsiteY6" fmla="*/ 1206500 h 1206500"/>
              <a:gd name="connsiteX7" fmla="*/ 0 w 1206500"/>
              <a:gd name="connsiteY7" fmla="*/ 1123950 h 1206500"/>
              <a:gd name="connsiteX8" fmla="*/ 0 w 1206500"/>
              <a:gd name="connsiteY8" fmla="*/ 82550 h 1206500"/>
              <a:gd name="connsiteX9" fmla="*/ 82550 w 1206500"/>
              <a:gd name="connsiteY9" fmla="*/ 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500" h="1206500">
                <a:moveTo>
                  <a:pt x="82550" y="0"/>
                </a:moveTo>
                <a:lnTo>
                  <a:pt x="1123950" y="0"/>
                </a:lnTo>
                <a:cubicBezTo>
                  <a:pt x="1169541" y="0"/>
                  <a:pt x="1206500" y="36959"/>
                  <a:pt x="1206500" y="82550"/>
                </a:cubicBezTo>
                <a:cubicBezTo>
                  <a:pt x="1206500" y="128141"/>
                  <a:pt x="1169541" y="165100"/>
                  <a:pt x="1123950" y="165100"/>
                </a:cubicBezTo>
                <a:lnTo>
                  <a:pt x="165100" y="165100"/>
                </a:lnTo>
                <a:lnTo>
                  <a:pt x="165100" y="1123950"/>
                </a:lnTo>
                <a:cubicBezTo>
                  <a:pt x="165100" y="1169541"/>
                  <a:pt x="128141" y="1206500"/>
                  <a:pt x="82550" y="1206500"/>
                </a:cubicBezTo>
                <a:cubicBezTo>
                  <a:pt x="36959" y="1206500"/>
                  <a:pt x="0" y="1169541"/>
                  <a:pt x="0" y="1123950"/>
                </a:cubicBezTo>
                <a:lnTo>
                  <a:pt x="0" y="82550"/>
                </a:lnTo>
                <a:cubicBezTo>
                  <a:pt x="0" y="36959"/>
                  <a:pt x="36959" y="0"/>
                  <a:pt x="8255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bg1"/>
              </a:solidFill>
              <a:latin typeface="Arial" panose="020B0604020202090204" pitchFamily="34" charset="0"/>
              <a:ea typeface="微软雅黑" panose="020B0502040204020203" pitchFamily="34" charset="-122"/>
              <a:sym typeface="Arial" panose="020B0604020202090204" pitchFamily="34" charset="0"/>
            </a:endParaRPr>
          </a:p>
        </p:txBody>
      </p:sp>
      <p:sp>
        <p:nvSpPr>
          <p:cNvPr id="14" name="矩形 13"/>
          <p:cNvSpPr/>
          <p:nvPr>
            <p:custDataLst>
              <p:tags r:id="rId3"/>
            </p:custDataLst>
          </p:nvPr>
        </p:nvSpPr>
        <p:spPr>
          <a:xfrm>
            <a:off x="827074" y="688622"/>
            <a:ext cx="2617864" cy="2593501"/>
          </a:xfrm>
          <a:prstGeom prst="rect">
            <a:avLst/>
          </a:prstGeom>
        </p:spPr>
        <p:txBody>
          <a:bodyPr wrap="square" anchor="ctr">
            <a:normAutofit/>
          </a:bodyPr>
          <a:lstStyle/>
          <a:p>
            <a:pPr marL="0" lvl="0" indent="0" algn="l">
              <a:lnSpc>
                <a:spcPct val="100000"/>
              </a:lnSpc>
              <a:spcBef>
                <a:spcPts val="0"/>
              </a:spcBef>
              <a:spcAft>
                <a:spcPts val="800"/>
              </a:spcAft>
              <a:buNone/>
            </a:pPr>
            <a:r>
              <a:rPr lang="zh-CN" altLang="en-US" sz="4200" spc="120" dirty="0">
                <a:solidFill>
                  <a:schemeClr val="bg1"/>
                </a:solidFill>
                <a:latin typeface="Arial" panose="020B0604020202090204" pitchFamily="34" charset="0"/>
                <a:ea typeface="微软雅黑" panose="020B0502040204020203" pitchFamily="34" charset="-122"/>
                <a:sym typeface="+mn-lt"/>
              </a:rPr>
              <a:t>相对贫困的基本内涵</a:t>
            </a:r>
            <a:endParaRPr lang="zh-CN" altLang="en-US" sz="4200" b="1" spc="260" dirty="0">
              <a:solidFill>
                <a:schemeClr val="lt1"/>
              </a:solidFill>
              <a:latin typeface="Arial" panose="020B0604020202090204" pitchFamily="34" charset="0"/>
              <a:ea typeface="微软雅黑" panose="020B0502040204020203" pitchFamily="34" charset="-122"/>
              <a:cs typeface="+mj-cs"/>
              <a:sym typeface="+mn-lt"/>
            </a:endParaRPr>
          </a:p>
        </p:txBody>
      </p:sp>
      <p:sp>
        <p:nvSpPr>
          <p:cNvPr id="17" name="文本框 4"/>
          <p:cNvSpPr txBox="1"/>
          <p:nvPr>
            <p:custDataLst>
              <p:tags r:id="rId4"/>
            </p:custDataLst>
          </p:nvPr>
        </p:nvSpPr>
        <p:spPr>
          <a:xfrm>
            <a:off x="4752623" y="598068"/>
            <a:ext cx="6953954" cy="2591341"/>
          </a:xfrm>
          <a:prstGeom prst="rect">
            <a:avLst/>
          </a:prstGeom>
          <a:noFill/>
        </p:spPr>
        <p:txBody>
          <a:bodyPr wrap="square" lIns="90000" tIns="46800" rIns="90000" bIns="46800" rtlCol="0" anchor="ctr" anchorCtr="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lvl="0" indent="-285750" algn="l" fontAlgn="ctr">
              <a:lnSpc>
                <a:spcPct val="120000"/>
              </a:lnSpc>
              <a:spcBef>
                <a:spcPts val="0"/>
              </a:spcBef>
              <a:spcAft>
                <a:spcPts val="800"/>
              </a:spcAft>
              <a:buClr>
                <a:schemeClr val="bg1">
                  <a:lumMod val="85000"/>
                </a:schemeClr>
              </a:buClr>
              <a:buSzPct val="130000"/>
              <a:buFont typeface="Wingdings" panose="05000000000000000000" pitchFamily="2" charset="2"/>
              <a:buNone/>
            </a:pPr>
            <a:r>
              <a:rPr lang="zh-CN" altLang="en-US" sz="1500" spc="140" dirty="0">
                <a:solidFill>
                  <a:schemeClr val="tx1">
                    <a:lumMod val="75000"/>
                    <a:lumOff val="25000"/>
                  </a:schemeClr>
                </a:solidFill>
                <a:latin typeface="Arial" panose="020B0604020202090204" pitchFamily="34" charset="0"/>
                <a:ea typeface="微软雅黑" panose="020B0502040204020203" pitchFamily="34" charset="-122"/>
                <a:sym typeface="+mn-lt"/>
              </a:rPr>
              <a:t>绝对贫困是只停留在物质层面上的贫困，可以被理解为物质上的匮乏</a:t>
            </a:r>
            <a:endParaRPr lang="zh-CN" altLang="en-US" sz="1500" spc="140" dirty="0">
              <a:solidFill>
                <a:schemeClr val="tx1">
                  <a:lumMod val="75000"/>
                  <a:lumOff val="25000"/>
                </a:schemeClr>
              </a:solidFill>
              <a:latin typeface="Arial" panose="020B0604020202090204" pitchFamily="34" charset="0"/>
              <a:ea typeface="微软雅黑" panose="020B0502040204020203" pitchFamily="34" charset="-122"/>
              <a:sym typeface="+mn-lt"/>
            </a:endParaRPr>
          </a:p>
        </p:txBody>
      </p:sp>
      <p:sp>
        <p:nvSpPr>
          <p:cNvPr id="2" name="任意多边形: 形状 11"/>
          <p:cNvSpPr/>
          <p:nvPr>
            <p:custDataLst>
              <p:tags r:id="rId5"/>
            </p:custDataLst>
          </p:nvPr>
        </p:nvSpPr>
        <p:spPr>
          <a:xfrm flipH="1" flipV="1">
            <a:off x="3155121" y="2877277"/>
            <a:ext cx="530302" cy="530302"/>
          </a:xfrm>
          <a:custGeom>
            <a:avLst/>
            <a:gdLst>
              <a:gd name="connsiteX0" fmla="*/ 82550 w 1206500"/>
              <a:gd name="connsiteY0" fmla="*/ 0 h 1206500"/>
              <a:gd name="connsiteX1" fmla="*/ 1123950 w 1206500"/>
              <a:gd name="connsiteY1" fmla="*/ 0 h 1206500"/>
              <a:gd name="connsiteX2" fmla="*/ 1206500 w 1206500"/>
              <a:gd name="connsiteY2" fmla="*/ 82550 h 1206500"/>
              <a:gd name="connsiteX3" fmla="*/ 1123950 w 1206500"/>
              <a:gd name="connsiteY3" fmla="*/ 165100 h 1206500"/>
              <a:gd name="connsiteX4" fmla="*/ 165100 w 1206500"/>
              <a:gd name="connsiteY4" fmla="*/ 165100 h 1206500"/>
              <a:gd name="connsiteX5" fmla="*/ 165100 w 1206500"/>
              <a:gd name="connsiteY5" fmla="*/ 1123950 h 1206500"/>
              <a:gd name="connsiteX6" fmla="*/ 82550 w 1206500"/>
              <a:gd name="connsiteY6" fmla="*/ 1206500 h 1206500"/>
              <a:gd name="connsiteX7" fmla="*/ 0 w 1206500"/>
              <a:gd name="connsiteY7" fmla="*/ 1123950 h 1206500"/>
              <a:gd name="connsiteX8" fmla="*/ 0 w 1206500"/>
              <a:gd name="connsiteY8" fmla="*/ 82550 h 1206500"/>
              <a:gd name="connsiteX9" fmla="*/ 82550 w 1206500"/>
              <a:gd name="connsiteY9" fmla="*/ 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500" h="1206500">
                <a:moveTo>
                  <a:pt x="82550" y="0"/>
                </a:moveTo>
                <a:lnTo>
                  <a:pt x="1123950" y="0"/>
                </a:lnTo>
                <a:cubicBezTo>
                  <a:pt x="1169541" y="0"/>
                  <a:pt x="1206500" y="36959"/>
                  <a:pt x="1206500" y="82550"/>
                </a:cubicBezTo>
                <a:cubicBezTo>
                  <a:pt x="1206500" y="128141"/>
                  <a:pt x="1169541" y="165100"/>
                  <a:pt x="1123950" y="165100"/>
                </a:cubicBezTo>
                <a:lnTo>
                  <a:pt x="165100" y="165100"/>
                </a:lnTo>
                <a:lnTo>
                  <a:pt x="165100" y="1123950"/>
                </a:lnTo>
                <a:cubicBezTo>
                  <a:pt x="165100" y="1169541"/>
                  <a:pt x="128141" y="1206500"/>
                  <a:pt x="82550" y="1206500"/>
                </a:cubicBezTo>
                <a:cubicBezTo>
                  <a:pt x="36959" y="1206500"/>
                  <a:pt x="0" y="1169541"/>
                  <a:pt x="0" y="1123950"/>
                </a:cubicBezTo>
                <a:lnTo>
                  <a:pt x="0" y="82550"/>
                </a:lnTo>
                <a:cubicBezTo>
                  <a:pt x="0" y="36959"/>
                  <a:pt x="36959" y="0"/>
                  <a:pt x="8255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dirty="0">
              <a:solidFill>
                <a:schemeClr val="bg1"/>
              </a:solidFill>
              <a:latin typeface="Arial" panose="020B0604020202090204" pitchFamily="34" charset="0"/>
              <a:ea typeface="微软雅黑" panose="020B0502040204020203" pitchFamily="34" charset="-122"/>
              <a:sym typeface="Arial" panose="020B0604020202090204" pitchFamily="34" charset="0"/>
            </a:endParaRPr>
          </a:p>
        </p:txBody>
      </p:sp>
      <p:sp>
        <p:nvSpPr>
          <p:cNvPr id="21" name="文本框 4"/>
          <p:cNvSpPr txBox="1"/>
          <p:nvPr>
            <p:custDataLst>
              <p:tags r:id="rId6"/>
            </p:custDataLst>
          </p:nvPr>
        </p:nvSpPr>
        <p:spPr>
          <a:xfrm>
            <a:off x="4752623" y="2996569"/>
            <a:ext cx="6953954" cy="2591341"/>
          </a:xfrm>
          <a:prstGeom prst="rect">
            <a:avLst/>
          </a:prstGeom>
          <a:noFill/>
        </p:spPr>
        <p:txBody>
          <a:bodyPr wrap="square" lIns="90000" tIns="46800" rIns="90000" bIns="46800" rtlCol="0" anchor="ctr" anchorCtr="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292100" lvl="0" indent="-292100" algn="l" fontAlgn="ctr">
              <a:lnSpc>
                <a:spcPct val="120000"/>
              </a:lnSpc>
              <a:spcBef>
                <a:spcPts val="0"/>
              </a:spcBef>
              <a:spcAft>
                <a:spcPts val="800"/>
              </a:spcAft>
              <a:buClr>
                <a:schemeClr val="bg1">
                  <a:lumMod val="85000"/>
                </a:schemeClr>
              </a:buClr>
              <a:buSzPct val="130000"/>
              <a:buFont typeface="Wingdings" panose="05000000000000000000" pitchFamily="2" charset="2"/>
              <a:buChar char="l"/>
            </a:pPr>
            <a:r>
              <a:rPr lang="zh-CN" altLang="en-US" sz="1500" spc="70" dirty="0">
                <a:solidFill>
                  <a:schemeClr val="tx1">
                    <a:lumMod val="75000"/>
                    <a:lumOff val="25000"/>
                  </a:schemeClr>
                </a:solidFill>
                <a:latin typeface="Arial" panose="020B0604020202090204" pitchFamily="34" charset="0"/>
                <a:ea typeface="微软雅黑" panose="020B0502040204020203" pitchFamily="34" charset="-122"/>
                <a:sym typeface="+mn-lt"/>
              </a:rPr>
              <a:t>相对贫困是一种主观判断，是由社会作出的，它实际上是社会上多数人对于较低生活水平的一定确认，如有的国家以全国人均收入的一定比例作为贫困标准，而有的国家则以中位收入水平的一定比例作为贫困标准。</a:t>
            </a:r>
            <a:endParaRPr lang="zh-CN" altLang="en-US" sz="1500"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a:p>
            <a:pPr marL="292100" lvl="0" indent="-292100" algn="l" fontAlgn="ctr">
              <a:lnSpc>
                <a:spcPct val="120000"/>
              </a:lnSpc>
              <a:spcBef>
                <a:spcPts val="0"/>
              </a:spcBef>
              <a:spcAft>
                <a:spcPts val="800"/>
              </a:spcAft>
              <a:buClr>
                <a:schemeClr val="bg1">
                  <a:lumMod val="85000"/>
                </a:schemeClr>
              </a:buClr>
              <a:buSzPct val="130000"/>
              <a:buFont typeface="Wingdings" panose="05000000000000000000" pitchFamily="2" charset="2"/>
              <a:buChar char="l"/>
            </a:pPr>
            <a:r>
              <a:rPr lang="zh-CN" altLang="en-US" sz="1500" spc="70" dirty="0">
                <a:solidFill>
                  <a:schemeClr val="tx1">
                    <a:lumMod val="75000"/>
                    <a:lumOff val="25000"/>
                  </a:schemeClr>
                </a:solidFill>
                <a:latin typeface="Arial" panose="020B0604020202090204" pitchFamily="34" charset="0"/>
                <a:ea typeface="微软雅黑" panose="020B0502040204020203" pitchFamily="34" charset="-122"/>
                <a:sym typeface="+mn-lt"/>
              </a:rPr>
              <a:t>相对贫困具有历史动态性。随着不同时期的社会生产力和生活方式的变化，贫困标准也有很大差别。</a:t>
            </a:r>
            <a:endParaRPr lang="zh-CN" altLang="en-US" sz="1500"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a:p>
            <a:pPr marL="292100" lvl="0" indent="-292100" algn="l" fontAlgn="ctr">
              <a:lnSpc>
                <a:spcPct val="120000"/>
              </a:lnSpc>
              <a:spcBef>
                <a:spcPts val="0"/>
              </a:spcBef>
              <a:spcAft>
                <a:spcPts val="800"/>
              </a:spcAft>
              <a:buClr>
                <a:schemeClr val="bg1">
                  <a:lumMod val="85000"/>
                </a:schemeClr>
              </a:buClr>
              <a:buSzPct val="130000"/>
              <a:buFont typeface="Wingdings" panose="05000000000000000000" pitchFamily="2" charset="2"/>
              <a:buChar char="l"/>
            </a:pPr>
            <a:r>
              <a:rPr lang="zh-CN" altLang="en-US" sz="1500" spc="70" dirty="0">
                <a:solidFill>
                  <a:schemeClr val="tx1">
                    <a:lumMod val="75000"/>
                    <a:lumOff val="25000"/>
                  </a:schemeClr>
                </a:solidFill>
                <a:latin typeface="Arial" panose="020B0604020202090204" pitchFamily="34" charset="0"/>
                <a:ea typeface="微软雅黑" panose="020B0502040204020203" pitchFamily="34" charset="-122"/>
                <a:sym typeface="+mn-lt"/>
              </a:rPr>
              <a:t>相对贫困具有长期性。相对贫困实质是不平等，只要社会存在不平等，就存在相对贫困，在现实上，不平等是常态，因而相对贫困也将普遍存在。</a:t>
            </a:r>
            <a:endParaRPr lang="zh-CN" altLang="en-US" sz="1500"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p:txBody>
      </p:sp>
      <p:cxnSp>
        <p:nvCxnSpPr>
          <p:cNvPr id="7" name="直接连接符 6"/>
          <p:cNvCxnSpPr/>
          <p:nvPr>
            <p:custDataLst>
              <p:tags r:id="rId7"/>
            </p:custDataLst>
          </p:nvPr>
        </p:nvCxnSpPr>
        <p:spPr>
          <a:xfrm>
            <a:off x="5656227" y="2440728"/>
            <a:ext cx="495582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8"/>
            </p:custDataLst>
          </p:nvPr>
        </p:nvSpPr>
        <p:spPr>
          <a:xfrm>
            <a:off x="9137465" y="-90332"/>
            <a:ext cx="1240481" cy="923330"/>
          </a:xfrm>
          <a:prstGeom prst="rect">
            <a:avLst/>
          </a:prstGeom>
        </p:spPr>
        <p:txBody>
          <a:bodyPr wrap="square">
            <a:spAutoFit/>
          </a:bodyPr>
          <a:p>
            <a:pPr algn="ctr" defTabSz="285750"/>
            <a:r>
              <a:rPr lang="en-US" sz="5400" b="1" dirty="0">
                <a:solidFill>
                  <a:srgbClr val="C00000"/>
                </a:solidFill>
                <a:cs typeface="+mn-ea"/>
                <a:sym typeface="+mn-lt"/>
              </a:rPr>
              <a:t>01</a:t>
            </a:r>
            <a:endParaRPr lang="en-US" sz="5400" b="1" dirty="0">
              <a:solidFill>
                <a:srgbClr val="C00000"/>
              </a:solidFill>
              <a:cs typeface="+mn-ea"/>
              <a:sym typeface="+mn-lt"/>
            </a:endParaRPr>
          </a:p>
        </p:txBody>
      </p:sp>
      <p:sp>
        <p:nvSpPr>
          <p:cNvPr id="4" name="文本框 3"/>
          <p:cNvSpPr txBox="1"/>
          <p:nvPr>
            <p:custDataLst>
              <p:tags r:id="rId9"/>
            </p:custDataLst>
          </p:nvPr>
        </p:nvSpPr>
        <p:spPr>
          <a:xfrm>
            <a:off x="10101907" y="137961"/>
            <a:ext cx="2324640" cy="46037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相对贫困现状</a:t>
            </a:r>
            <a:endParaRPr lang="zh-CN" altLang="en-US" sz="2400" b="1" dirty="0">
              <a:solidFill>
                <a:schemeClr val="tx1"/>
              </a:solidFill>
              <a:latin typeface="+mn-lt"/>
              <a:cs typeface="+mn-ea"/>
              <a:sym typeface="+mn-lt"/>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4643438" y="2041525"/>
            <a:ext cx="5199063" cy="2774950"/>
          </a:xfrm>
          <a:prstGeom prst="rect">
            <a:avLst/>
          </a:prstGeom>
          <a:noFill/>
        </p:spPr>
        <p:txBody>
          <a:bodyPr lIns="91440" tIns="45720" rIns="91440" bIns="45720" anchor="ctr">
            <a:normAutofit/>
          </a:bodyPr>
          <a:p>
            <a:pPr marL="368300" marR="0" lvl="1" indent="0" algn="l" defTabSz="914400" rtl="0" eaLnBrk="1" fontAlgn="auto" latinLnBrk="0" hangingPunct="1">
              <a:lnSpc>
                <a:spcPct val="120000"/>
              </a:lnSpc>
              <a:spcBef>
                <a:spcPts val="0"/>
              </a:spcBef>
              <a:spcAft>
                <a:spcPts val="800"/>
              </a:spcAft>
              <a:buSzPct val="100000"/>
              <a:buFontTx/>
              <a:buNone/>
            </a:pPr>
            <a:r>
              <a:rPr kumimoji="0" lang="zh-CN" altLang="en-US" sz="1900" b="0" i="0" u="none" kern="1200" cap="none" spc="110" normalizeH="0" noProof="0" dirty="0">
                <a:ln>
                  <a:noFill/>
                </a:ln>
                <a:solidFill>
                  <a:schemeClr val="tx1">
                    <a:lumMod val="85000"/>
                    <a:lumOff val="15000"/>
                  </a:schemeClr>
                </a:solidFill>
                <a:effectLst/>
                <a:uLnTx/>
                <a:uFillTx/>
                <a:latin typeface="Arial" panose="020B0604020202090204" pitchFamily="34" charset="0"/>
                <a:ea typeface="微软雅黑" panose="020B0502040204020203" pitchFamily="34" charset="-122"/>
                <a:sym typeface="+mn-lt"/>
              </a:rPr>
              <a:t>绝对贫困相比，相对贫困具有人口基数大、贫困维度广、致贫风险高等特点，也在持续增收、多维贫困、内生动力、体制机制等方面面临诸多难点。这些特点及难点对于缓解相对贫困的路径选择具有重要影响。</a:t>
            </a:r>
            <a:endParaRPr kumimoji="0" lang="zh-CN" altLang="en-US" sz="1900" b="0" i="0" u="none" kern="1200" cap="none" spc="110" normalizeH="0" noProof="0" dirty="0">
              <a:ln>
                <a:noFill/>
              </a:ln>
              <a:solidFill>
                <a:schemeClr val="tx1">
                  <a:lumMod val="85000"/>
                  <a:lumOff val="15000"/>
                </a:schemeClr>
              </a:solidFill>
              <a:effectLst/>
              <a:uLnTx/>
              <a:uFillTx/>
              <a:latin typeface="Arial" panose="020B0604020202090204" pitchFamily="34" charset="0"/>
              <a:ea typeface="微软雅黑" panose="020B0502040204020203" pitchFamily="34" charset="-122"/>
              <a:sym typeface="+mn-lt"/>
            </a:endParaRPr>
          </a:p>
        </p:txBody>
      </p:sp>
      <p:sp>
        <p:nvSpPr>
          <p:cNvPr id="12" name="文本框 11"/>
          <p:cNvSpPr txBox="1"/>
          <p:nvPr>
            <p:custDataLst>
              <p:tags r:id="rId2"/>
            </p:custDataLst>
          </p:nvPr>
        </p:nvSpPr>
        <p:spPr>
          <a:xfrm>
            <a:off x="523875" y="2207579"/>
            <a:ext cx="2644775" cy="2094194"/>
          </a:xfrm>
          <a:prstGeom prst="rect">
            <a:avLst/>
          </a:prstGeom>
          <a:noFill/>
        </p:spPr>
        <p:txBody>
          <a:bodyPr lIns="91440" tIns="45720" rIns="91440" bIns="45720" anchor="ctr" anchorCtr="1">
            <a:normAutofit fontScale="80000"/>
          </a:bodyPr>
          <a:p>
            <a:pPr marL="368300" marR="0" lvl="0" indent="-368300" algn="l" defTabSz="914400" rtl="0" eaLnBrk="1" fontAlgn="ctr" latinLnBrk="0" hangingPunct="1">
              <a:lnSpc>
                <a:spcPct val="120000"/>
              </a:lnSpc>
              <a:spcBef>
                <a:spcPts val="0"/>
              </a:spcBef>
              <a:spcAft>
                <a:spcPts val="800"/>
              </a:spcAft>
              <a:buSzPct val="100000"/>
              <a:buFont typeface="Wingdings" panose="05000000000000000000" charset="0"/>
              <a:buChar char="l"/>
            </a:pPr>
            <a:r>
              <a:rPr lang="zh-CN" altLang="en-US" sz="4400" spc="130" noProof="0" dirty="0">
                <a:solidFill>
                  <a:schemeClr val="accent1"/>
                </a:solidFill>
                <a:effectLst>
                  <a:outerShdw blurRad="38100" dist="25400" dir="5400000" algn="ctr" rotWithShape="0">
                    <a:srgbClr val="6E747A">
                      <a:alpha val="43000"/>
                    </a:srgbClr>
                  </a:outerShdw>
                </a:effectLst>
                <a:uLnTx/>
                <a:uFillTx/>
                <a:latin typeface="Arial" panose="020B0604020202090204" pitchFamily="34" charset="0"/>
                <a:ea typeface="微软雅黑" panose="020B0502040204020203" pitchFamily="34" charset="-122"/>
                <a:sym typeface="+mn-lt"/>
              </a:rPr>
              <a:t>相对贫困的特点及难点</a:t>
            </a:r>
            <a:endParaRPr kumimoji="0" lang="zh-CN" altLang="en-US" sz="4400" b="1" i="0" u="none" kern="1200" cap="none" spc="130" normalizeH="0" noProof="0" dirty="0">
              <a:solidFill>
                <a:schemeClr val="accent1"/>
              </a:solidFill>
              <a:effectLst>
                <a:outerShdw blurRad="38100" dist="25400" dir="5400000" algn="ctr" rotWithShape="0">
                  <a:srgbClr val="6E747A">
                    <a:alpha val="43000"/>
                  </a:srgbClr>
                </a:outerShdw>
              </a:effectLst>
              <a:uLnTx/>
              <a:uFillTx/>
              <a:latin typeface="Arial" panose="020B0604020202090204" pitchFamily="34" charset="0"/>
              <a:ea typeface="微软雅黑" panose="020B0502040204020203" pitchFamily="34" charset="-122"/>
              <a:sym typeface="+mn-lt"/>
            </a:endParaRPr>
          </a:p>
        </p:txBody>
      </p:sp>
      <p:sp>
        <p:nvSpPr>
          <p:cNvPr id="6" name="矩形 5"/>
          <p:cNvSpPr/>
          <p:nvPr>
            <p:custDataLst>
              <p:tags r:id="rId3"/>
            </p:custDataLst>
          </p:nvPr>
        </p:nvSpPr>
        <p:spPr>
          <a:xfrm>
            <a:off x="754325" y="4301772"/>
            <a:ext cx="2157212" cy="125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90204" pitchFamily="34" charset="0"/>
              <a:ea typeface="微软雅黑" panose="020B0502040204020203" pitchFamily="34" charset="-122"/>
              <a:sym typeface="Arial" panose="020B0604020202090204" pitchFamily="34" charset="0"/>
            </a:endParaRPr>
          </a:p>
        </p:txBody>
      </p:sp>
      <p:sp>
        <p:nvSpPr>
          <p:cNvPr id="7" name="任意多边形 6"/>
          <p:cNvSpPr/>
          <p:nvPr>
            <p:custDataLst>
              <p:tags r:id="rId4"/>
            </p:custDataLst>
          </p:nvPr>
        </p:nvSpPr>
        <p:spPr>
          <a:xfrm>
            <a:off x="2311400" y="946150"/>
            <a:ext cx="8893175" cy="4967288"/>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bg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90204" pitchFamily="34" charset="0"/>
              <a:ea typeface="微软雅黑" panose="020B0502040204020203" pitchFamily="34" charset="-122"/>
              <a:sym typeface="Arial" panose="020B0604020202090204" pitchFamily="34" charset="0"/>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5"/>
            </p:custDataLst>
          </p:nvPr>
        </p:nvSpPr>
        <p:spPr>
          <a:xfrm>
            <a:off x="232860" y="309718"/>
            <a:ext cx="1240481" cy="923330"/>
          </a:xfrm>
          <a:prstGeom prst="rect">
            <a:avLst/>
          </a:prstGeom>
        </p:spPr>
        <p:txBody>
          <a:bodyPr wrap="square">
            <a:spAutoFit/>
          </a:bodyPr>
          <a:p>
            <a:pPr algn="ctr" defTabSz="285750"/>
            <a:r>
              <a:rPr lang="en-US" sz="5400" b="1" dirty="0">
                <a:solidFill>
                  <a:srgbClr val="C00000"/>
                </a:solidFill>
                <a:cs typeface="+mn-ea"/>
                <a:sym typeface="+mn-lt"/>
              </a:rPr>
              <a:t>01</a:t>
            </a:r>
            <a:endParaRPr lang="en-US" sz="5400" b="1" dirty="0">
              <a:solidFill>
                <a:srgbClr val="C00000"/>
              </a:solidFill>
              <a:cs typeface="+mn-ea"/>
              <a:sym typeface="+mn-lt"/>
            </a:endParaRPr>
          </a:p>
        </p:txBody>
      </p:sp>
      <p:sp>
        <p:nvSpPr>
          <p:cNvPr id="4" name="文本框 3"/>
          <p:cNvSpPr txBox="1"/>
          <p:nvPr>
            <p:custDataLst>
              <p:tags r:id="rId6"/>
            </p:custDataLst>
          </p:nvPr>
        </p:nvSpPr>
        <p:spPr>
          <a:xfrm>
            <a:off x="1332557" y="540551"/>
            <a:ext cx="2324640" cy="46037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相对贫困现状</a:t>
            </a:r>
            <a:endParaRPr lang="zh-CN" altLang="en-US" sz="2400" b="1" dirty="0">
              <a:solidFill>
                <a:schemeClr val="tx1"/>
              </a:solidFill>
              <a:latin typeface="+mn-lt"/>
              <a:cs typeface="+mn-ea"/>
              <a:sym typeface="+mn-lt"/>
            </a:endParaRPr>
          </a:p>
        </p:txBody>
      </p:sp>
    </p:spTree>
    <p:custDataLst>
      <p:tags r:id="rId7"/>
    </p:custData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2557" y="540551"/>
            <a:ext cx="2324640" cy="460375"/>
          </a:xfrm>
          <a:prstGeom prst="rect">
            <a:avLst/>
          </a:prstGeom>
          <a:noFill/>
        </p:spPr>
        <p:txBody>
          <a:bodyPr wrap="square" rtlCol="0">
            <a:spAutoFit/>
          </a:bodyPr>
          <a:lstStyle>
            <a:defPPr>
              <a:defRPr lang="zh-CN"/>
            </a:defPPr>
            <a:lvl1pPr algn="ctr">
              <a:defRPr sz="1400">
                <a:gradFill flip="none" rotWithShape="1">
                  <a:gsLst>
                    <a:gs pos="100000">
                      <a:srgbClr val="1D50F4"/>
                    </a:gs>
                    <a:gs pos="0">
                      <a:srgbClr val="28E5FD"/>
                    </a:gs>
                  </a:gsLst>
                  <a:lin ang="0" scaled="1"/>
                  <a:tileRect/>
                </a:gradFill>
                <a:latin typeface="Century Gothic" panose="020B0502020202020204" pitchFamily="34" charset="0"/>
              </a:defRPr>
            </a:lvl1pPr>
          </a:lstStyle>
          <a:p>
            <a:pPr lvl="0" algn="l">
              <a:defRPr/>
            </a:pPr>
            <a:r>
              <a:rPr lang="zh-CN" altLang="en-US" sz="2400" b="1" dirty="0">
                <a:solidFill>
                  <a:schemeClr val="tx1"/>
                </a:solidFill>
                <a:latin typeface="+mn-lt"/>
                <a:cs typeface="+mn-ea"/>
                <a:sym typeface="+mn-lt"/>
              </a:rPr>
              <a:t>相对贫困现状</a:t>
            </a:r>
            <a:endParaRPr lang="zh-CN" altLang="en-US" sz="2400" b="1" dirty="0">
              <a:solidFill>
                <a:schemeClr val="tx1"/>
              </a:solidFill>
              <a:latin typeface="+mn-lt"/>
              <a:cs typeface="+mn-ea"/>
              <a:sym typeface="+mn-lt"/>
            </a:endParaRPr>
          </a:p>
        </p:txBody>
      </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nvSpPr>
        <p:spPr>
          <a:xfrm>
            <a:off x="232860" y="309718"/>
            <a:ext cx="1240481" cy="923330"/>
          </a:xfrm>
          <a:prstGeom prst="rect">
            <a:avLst/>
          </a:prstGeom>
        </p:spPr>
        <p:txBody>
          <a:bodyPr wrap="square">
            <a:spAutoFit/>
          </a:bodyPr>
          <a:lstStyle/>
          <a:p>
            <a:pPr algn="ctr" defTabSz="285750"/>
            <a:r>
              <a:rPr lang="en-US" sz="5400" b="1" dirty="0">
                <a:solidFill>
                  <a:srgbClr val="C00000"/>
                </a:solidFill>
                <a:cs typeface="+mn-ea"/>
                <a:sym typeface="+mn-lt"/>
              </a:rPr>
              <a:t>01</a:t>
            </a:r>
            <a:endParaRPr lang="en-US" sz="5400" b="1" dirty="0">
              <a:solidFill>
                <a:srgbClr val="C00000"/>
              </a:solidFill>
              <a:cs typeface="+mn-ea"/>
              <a:sym typeface="+mn-lt"/>
            </a:endParaRPr>
          </a:p>
        </p:txBody>
      </p:sp>
      <p:pic>
        <p:nvPicPr>
          <p:cNvPr id="2" name="图片 1" descr="IMG_256"/>
          <p:cNvPicPr>
            <a:picLocks noChangeAspect="1"/>
          </p:cNvPicPr>
          <p:nvPr>
            <p:custDataLst>
              <p:tags r:id="rId1"/>
            </p:custDataLst>
          </p:nvPr>
        </p:nvPicPr>
        <p:blipFill>
          <a:blip r:embed="rId2"/>
          <a:stretch>
            <a:fillRect/>
          </a:stretch>
        </p:blipFill>
        <p:spPr>
          <a:xfrm>
            <a:off x="2014220" y="1412875"/>
            <a:ext cx="8091805" cy="3860165"/>
          </a:xfrm>
          <a:prstGeom prst="rect">
            <a:avLst/>
          </a:prstGeom>
          <a:noFill/>
          <a:ln w="9525">
            <a:noFill/>
          </a:ln>
        </p:spPr>
      </p:pic>
      <p:sp>
        <p:nvSpPr>
          <p:cNvPr id="100" name="文本框 99"/>
          <p:cNvSpPr txBox="1"/>
          <p:nvPr/>
        </p:nvSpPr>
        <p:spPr>
          <a:xfrm>
            <a:off x="3809365" y="5273040"/>
            <a:ext cx="5080000" cy="368300"/>
          </a:xfrm>
          <a:prstGeom prst="rect">
            <a:avLst/>
          </a:prstGeom>
          <a:noFill/>
          <a:ln w="9525">
            <a:noFill/>
          </a:ln>
        </p:spPr>
        <p:txBody>
          <a:bodyPr>
            <a:spAutoFit/>
          </a:bodyPr>
          <a:p>
            <a:pPr indent="266700" algn="ctr"/>
            <a:r>
              <a:rPr lang="zh-CN" b="0">
                <a:solidFill>
                  <a:srgbClr val="000000"/>
                </a:solidFill>
                <a:ea typeface="宋体" panose="02010600030101010101" pitchFamily="2" charset="-122"/>
              </a:rPr>
              <a:t>城乡居民人均可支配收入对比</a:t>
            </a:r>
            <a:endParaRPr lang="zh-CN" altLang="en-US" b="0">
              <a:solidFill>
                <a:srgbClr val="000000"/>
              </a:solidFill>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427956" y="1485041"/>
            <a:ext cx="414670" cy="414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8" name="矩形 7"/>
          <p:cNvSpPr/>
          <p:nvPr>
            <p:custDataLst>
              <p:tags r:id="rId2"/>
            </p:custDataLst>
          </p:nvPr>
        </p:nvSpPr>
        <p:spPr>
          <a:xfrm>
            <a:off x="11360002" y="6293812"/>
            <a:ext cx="414670" cy="414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7" name="矩形 6"/>
          <p:cNvSpPr/>
          <p:nvPr>
            <p:custDataLst>
              <p:tags r:id="rId3"/>
            </p:custDataLst>
          </p:nvPr>
        </p:nvSpPr>
        <p:spPr>
          <a:xfrm>
            <a:off x="508588" y="1573620"/>
            <a:ext cx="11174819" cy="5050465"/>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90204" pitchFamily="34" charset="0"/>
              <a:ea typeface="微软雅黑" panose="020B0502040204020203" pitchFamily="34" charset="-122"/>
              <a:sym typeface="Arial" panose="020B0604020202090204" pitchFamily="34" charset="0"/>
            </a:endParaRPr>
          </a:p>
        </p:txBody>
      </p:sp>
      <p:sp>
        <p:nvSpPr>
          <p:cNvPr id="3" name="文本框 2"/>
          <p:cNvSpPr txBox="1"/>
          <p:nvPr>
            <p:custDataLst>
              <p:tags r:id="rId4"/>
            </p:custDataLst>
          </p:nvPr>
        </p:nvSpPr>
        <p:spPr>
          <a:xfrm>
            <a:off x="669882" y="860584"/>
            <a:ext cx="9952044" cy="624840"/>
          </a:xfrm>
          <a:prstGeom prst="rect">
            <a:avLst/>
          </a:prstGeom>
          <a:noFill/>
        </p:spPr>
        <p:txBody>
          <a:bodyPr wrap="square" lIns="101600" tIns="38100" rIns="63500" bIns="38100" rtlCol="0">
            <a:normAutofit fontScale="9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buNone/>
            </a:pPr>
            <a:r>
              <a:rPr lang="zh-CN" sz="3500" spc="140">
                <a:solidFill>
                  <a:schemeClr val="tx1">
                    <a:lumMod val="75000"/>
                    <a:lumOff val="25000"/>
                  </a:schemeClr>
                </a:solidFill>
                <a:uFillTx/>
                <a:latin typeface="Arial" panose="020B0604020202090204" pitchFamily="34" charset="0"/>
                <a:ea typeface="微软雅黑" panose="020B0502040204020203" pitchFamily="34" charset="-122"/>
                <a:sym typeface="+mn-ea"/>
              </a:rPr>
              <a:t>相对贫困的主要特点</a:t>
            </a:r>
            <a:endParaRPr lang="zh-CN" altLang="en-US" sz="3500" b="1" spc="190" dirty="0">
              <a:solidFill>
                <a:schemeClr val="accent1"/>
              </a:solidFill>
              <a:uFillTx/>
              <a:latin typeface="Arial" panose="020B0604020202090204" pitchFamily="34" charset="0"/>
              <a:ea typeface="微软雅黑" panose="020B0502040204020203" pitchFamily="34" charset="-122"/>
              <a:sym typeface="+mn-lt"/>
            </a:endParaRPr>
          </a:p>
        </p:txBody>
      </p:sp>
      <p:sp>
        <p:nvSpPr>
          <p:cNvPr id="10" name="矩形 9"/>
          <p:cNvSpPr/>
          <p:nvPr>
            <p:custDataLst>
              <p:tags r:id="rId5"/>
            </p:custDataLst>
          </p:nvPr>
        </p:nvSpPr>
        <p:spPr>
          <a:xfrm>
            <a:off x="669881" y="1820512"/>
            <a:ext cx="10852236" cy="3689497"/>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lvl="0" indent="-292100" algn="l">
              <a:lnSpc>
                <a:spcPct val="11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rPr>
              <a:t>1.人口基数大</a:t>
            </a:r>
            <a:endPar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a:p>
            <a:pPr marL="292100" lvl="0" indent="-292100" algn="l">
              <a:lnSpc>
                <a:spcPct val="11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rPr>
              <a:t>相对贫困所涉及的人口数量和比例比绝对贫困要大得多。随着我国经济水平的提升，社会的贫困结构也发生了非常明显的变化，绝对贫困人口的数量和比率都呈现明显的下降趋势，但相对贫困人口的数量和比率却在迅速地上升。目前，我国相对贫困人口主要由脱贫户、贫困“边缘户”、进城农民工以及城市低收入者四部分组成。据2018年农民工监测调查报告显示，我国农民工总量为2.88亿人，其中进城农民工1.35亿人由此可见，即便不考虑目前尚未统计的大量贫困“边缘户人数”，城市低收入者以及脱贫户，仅进城农民工人数总计就超过了1.3亿人。</a:t>
            </a:r>
            <a:endPar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a:p>
            <a:pPr marL="292100" lvl="0" indent="-292100" algn="l">
              <a:lnSpc>
                <a:spcPct val="11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rPr>
              <a:t>2.致贫风险高</a:t>
            </a:r>
            <a:endPar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a:p>
            <a:pPr marL="292100" lvl="0" indent="-292100" algn="l">
              <a:lnSpc>
                <a:spcPct val="110000"/>
              </a:lnSpc>
              <a:spcBef>
                <a:spcPts val="0"/>
              </a:spcBef>
              <a:spcAft>
                <a:spcPts val="800"/>
              </a:spcAft>
              <a:buClr>
                <a:schemeClr val="accent1">
                  <a:lumMod val="20000"/>
                  <a:lumOff val="80000"/>
                </a:schemeClr>
              </a:buClr>
              <a:buSzPct val="100000"/>
              <a:buFont typeface="Wingdings" panose="05000000000000000000" pitchFamily="2" charset="2"/>
              <a:buChar char="l"/>
            </a:pPr>
            <a:r>
              <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rPr>
              <a:t>相对贫困不仅持续时间更长，而且解决难度更大，其根本就在致贫风险的多元化和致贫因素的不确定性。许多研究表明，随着农村绝对贫困逐步得到缓解，相对贫困状况将日趋恶化。因此，这就要求用更高的标准并采用更加多样化的手段开展反贫困行动，不仅要以提升收入和改善生活为基础、以能力建设为重点，而且还要调节各地区之间和各阶层之间的利益关系。</a:t>
            </a:r>
            <a:endParaRPr lang="zh-CN" altLang="en-US" spc="70" dirty="0">
              <a:solidFill>
                <a:schemeClr val="tx1">
                  <a:lumMod val="75000"/>
                  <a:lumOff val="25000"/>
                </a:schemeClr>
              </a:solidFill>
              <a:latin typeface="Arial" panose="020B0604020202090204" pitchFamily="34" charset="0"/>
              <a:ea typeface="微软雅黑" panose="020B0502040204020203" pitchFamily="34" charset="-122"/>
              <a:sym typeface="+mn-lt"/>
            </a:endParaRPr>
          </a:p>
        </p:txBody>
      </p:sp>
      <p:grpSp>
        <p:nvGrpSpPr>
          <p:cNvPr id="11" name="组合 10"/>
          <p:cNvGrpSpPr>
            <a:grpSpLocks noChangeAspect="1"/>
          </p:cNvGrpSpPr>
          <p:nvPr>
            <p:custDataLst>
              <p:tags r:id="rId6"/>
            </p:custDataLst>
          </p:nvPr>
        </p:nvGrpSpPr>
        <p:grpSpPr>
          <a:xfrm>
            <a:off x="10974628" y="772883"/>
            <a:ext cx="592709" cy="517200"/>
            <a:chOff x="3213087" y="1347855"/>
            <a:chExt cx="723914" cy="631689"/>
          </a:xfrm>
          <a:solidFill>
            <a:schemeClr val="accent1">
              <a:lumMod val="40000"/>
              <a:lumOff val="60000"/>
            </a:schemeClr>
          </a:solidFill>
        </p:grpSpPr>
        <p:sp>
          <p:nvSpPr>
            <p:cNvPr id="12" name="任意多边形: 形状 10"/>
            <p:cNvSpPr>
              <a:spLocks noChangeAspect="1"/>
            </p:cNvSpPr>
            <p:nvPr>
              <p:custDataLst>
                <p:tags r:id="rId7"/>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prstClr val="black"/>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90204" pitchFamily="34" charset="0"/>
                <a:ea typeface="微软雅黑" panose="020B0502040204020203" pitchFamily="34" charset="-122"/>
                <a:sym typeface="Arial" panose="020B0604020202090204" pitchFamily="34" charset="0"/>
              </a:endParaRPr>
            </a:p>
          </p:txBody>
        </p:sp>
        <p:sp>
          <p:nvSpPr>
            <p:cNvPr id="13" name="任意多边形: 形状 11"/>
            <p:cNvSpPr>
              <a:spLocks noChangeAspect="1"/>
            </p:cNvSpPr>
            <p:nvPr>
              <p:custDataLst>
                <p:tags r:id="rId8"/>
              </p:custDataLst>
            </p:nvPr>
          </p:nvSpPr>
          <p:spPr>
            <a:xfrm>
              <a:off x="3625706" y="1347856"/>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prstClr val="black"/>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90204" pitchFamily="34" charset="0"/>
                <a:ea typeface="微软雅黑" panose="020B0502040204020203" pitchFamily="34" charset="-122"/>
                <a:sym typeface="Arial" panose="020B0604020202090204" pitchFamily="34" charset="0"/>
              </a:endParaRPr>
            </a:p>
          </p:txBody>
        </p:sp>
      </p:grpSp>
      <p:sp>
        <p:nvSpPr>
          <p:cNvPr id="5" name="Rectangle 14" descr="e7d195523061f1c08d347f6bf0421bdacd46f3c1815d51b81E1CE79090F8942429A56C6AE2B3163BABA1A3FCE285BEC4FF43A5085572A94AD2C0A17AE448F24FA68DD62479D8C0666FEB6710638384D2F47D54AD7F2B38C31C3B99B76A89660301726A9D05E3076D994655C875AFB6398CC990E92458F1723353D8B77001E359D0255144837ABB732F92F6F6B54F9D7E"/>
          <p:cNvSpPr/>
          <p:nvPr>
            <p:custDataLst>
              <p:tags r:id="rId9"/>
            </p:custDataLst>
          </p:nvPr>
        </p:nvSpPr>
        <p:spPr>
          <a:xfrm>
            <a:off x="232225" y="-162"/>
            <a:ext cx="1240481" cy="923330"/>
          </a:xfrm>
          <a:prstGeom prst="rect">
            <a:avLst/>
          </a:prstGeom>
        </p:spPr>
        <p:txBody>
          <a:bodyPr wrap="square">
            <a:spAutoFit/>
          </a:bodyPr>
          <a:p>
            <a:pPr algn="ctr" defTabSz="285750"/>
            <a:r>
              <a:rPr lang="en-US" sz="5400" b="1" dirty="0">
                <a:solidFill>
                  <a:srgbClr val="C00000"/>
                </a:solidFill>
                <a:cs typeface="+mn-ea"/>
                <a:sym typeface="+mn-lt"/>
              </a:rPr>
              <a:t>01</a:t>
            </a:r>
            <a:endParaRPr lang="en-US" sz="5400" b="1" dirty="0">
              <a:solidFill>
                <a:srgbClr val="C00000"/>
              </a:solidFill>
              <a:cs typeface="+mn-ea"/>
              <a:sym typeface="+mn-lt"/>
            </a:endParaRPr>
          </a:p>
        </p:txBody>
      </p:sp>
      <p:sp>
        <p:nvSpPr>
          <p:cNvPr id="15" name="文本框 14"/>
          <p:cNvSpPr txBox="1"/>
          <p:nvPr/>
        </p:nvSpPr>
        <p:spPr>
          <a:xfrm>
            <a:off x="1273175" y="249555"/>
            <a:ext cx="6096000" cy="460375"/>
          </a:xfrm>
          <a:prstGeom prst="rect">
            <a:avLst/>
          </a:prstGeom>
          <a:noFill/>
        </p:spPr>
        <p:txBody>
          <a:bodyPr wrap="square" rtlCol="0" anchor="t">
            <a:spAutoFit/>
          </a:bodyPr>
          <a:p>
            <a:pPr lvl="0" algn="l">
              <a:defRPr/>
            </a:pPr>
            <a:r>
              <a:rPr lang="zh-CN" altLang="en-US" sz="2400" b="1" dirty="0">
                <a:cs typeface="+mn-ea"/>
                <a:sym typeface="+mn-lt"/>
              </a:rPr>
              <a:t>相对贫困现状</a:t>
            </a:r>
            <a:endParaRPr lang="zh-CN" altLang="en-US" sz="2400" b="1" dirty="0">
              <a:gradFill>
                <a:gsLst>
                  <a:gs pos="0">
                    <a:srgbClr val="FAECAA"/>
                  </a:gs>
                  <a:gs pos="100000">
                    <a:srgbClr val="FABD65"/>
                  </a:gs>
                </a:gsLst>
                <a:lin ang="5400000" scaled="1"/>
              </a:gradFill>
              <a:effectLst/>
              <a:latin typeface="Book Antiqua" panose="02040602050305030304" pitchFamily="18" charset="0"/>
              <a:ea typeface="+mn-ea"/>
              <a:cs typeface="+mn-ea"/>
              <a:sym typeface="+mn-lt"/>
            </a:endParaRPr>
          </a:p>
        </p:txBody>
      </p:sp>
    </p:spTree>
    <p:custDataLst>
      <p:tags r:id="rId10"/>
    </p:custData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496946" y="4080446"/>
            <a:ext cx="5198108" cy="1198880"/>
          </a:xfrm>
          <a:prstGeom prst="rect">
            <a:avLst/>
          </a:prstGeom>
        </p:spPr>
        <p:txBody>
          <a:bodyPr vert="horz" wrap="square">
            <a:spAutoFit/>
            <a:scene3d>
              <a:camera prst="orthographicFront"/>
              <a:lightRig rig="threePt" dir="t"/>
            </a:scene3d>
          </a:bodyPr>
          <a:lstStyle/>
          <a:p>
            <a:pPr algn="ctr"/>
            <a:r>
              <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TWO</a:t>
            </a:r>
            <a:endParaRPr lang="en-US" altLang="zh-C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 y="1"/>
            <a:ext cx="1455130" cy="985735"/>
          </a:xfrm>
          <a:prstGeom prst="rect">
            <a:avLst/>
          </a:prstGeom>
        </p:spPr>
      </p:pic>
      <p:sp>
        <p:nvSpPr>
          <p:cNvPr id="19" name="文本框 18"/>
          <p:cNvSpPr txBox="1"/>
          <p:nvPr/>
        </p:nvSpPr>
        <p:spPr>
          <a:xfrm>
            <a:off x="4668260" y="2397228"/>
            <a:ext cx="5198108" cy="829945"/>
          </a:xfrm>
          <a:prstGeom prst="rect">
            <a:avLst/>
          </a:prstGeom>
          <a:noFill/>
        </p:spPr>
        <p:txBody>
          <a:bodyPr wrap="square" rtlCol="0">
            <a:spAutoFit/>
            <a:scene3d>
              <a:camera prst="orthographicFront"/>
              <a:lightRig rig="threePt" dir="t"/>
            </a:scene3d>
          </a:bodyPr>
          <a:lstStyle>
            <a:defPPr>
              <a:defRPr lang="zh-CN"/>
            </a:defPPr>
            <a:lvl1pPr algn="dist">
              <a:defRPr sz="2800" b="1">
                <a:gradFill>
                  <a:gsLst>
                    <a:gs pos="0">
                      <a:srgbClr val="FFEDA1">
                        <a:lumMod val="96000"/>
                        <a:lumOff val="4000"/>
                      </a:srgbClr>
                    </a:gs>
                    <a:gs pos="100000">
                      <a:srgbClr val="7B593B">
                        <a:lumMod val="98000"/>
                      </a:srgbClr>
                    </a:gs>
                    <a:gs pos="83000">
                      <a:srgbClr val="FFCB4B"/>
                    </a:gs>
                  </a:gsLst>
                  <a:lin ang="5400000" scaled="1"/>
                </a:gradFill>
                <a:effectLst>
                  <a:outerShdw blurRad="38100" dist="38100" dir="2700000" algn="tl">
                    <a:srgbClr val="000000">
                      <a:alpha val="43137"/>
                    </a:srgbClr>
                  </a:outerShdw>
                </a:effectLst>
                <a:latin typeface="微软雅黑" panose="020B0502040204020203" pitchFamily="34" charset="-122"/>
                <a:ea typeface="微软雅黑" panose="020B0502040204020203" pitchFamily="34" charset="-122"/>
              </a:defRPr>
            </a:lvl1pPr>
          </a:lstStyle>
          <a:p>
            <a:pPr algn="l"/>
            <a:r>
              <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rPr>
              <a:t>近年成果</a:t>
            </a:r>
            <a:endParaRPr lang="zh-CN" altLang="en-US" sz="48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ook Antiqua" panose="02040602050305030304" pitchFamily="18" charset="0"/>
              <a:cs typeface="+mn-ea"/>
              <a:sym typeface="+mn-lt"/>
            </a:endParaRPr>
          </a:p>
        </p:txBody>
      </p:sp>
      <p:sp>
        <p:nvSpPr>
          <p:cNvPr id="21" name="矩形 20"/>
          <p:cNvSpPr/>
          <p:nvPr/>
        </p:nvSpPr>
        <p:spPr>
          <a:xfrm>
            <a:off x="4607210" y="3378239"/>
            <a:ext cx="4964048" cy="429895"/>
          </a:xfrm>
          <a:prstGeom prst="rect">
            <a:avLst/>
          </a:prstGeom>
        </p:spPr>
        <p:txBody>
          <a:bodyPr wrap="square">
            <a:spAutoFit/>
          </a:bodyPr>
          <a:lstStyle/>
          <a:p>
            <a:r>
              <a:rPr sz="1100" dirty="0">
                <a:solidFill>
                  <a:schemeClr val="accent1"/>
                </a:solidFill>
                <a:effectLst>
                  <a:outerShdw blurRad="38100" dist="25400" dir="5400000" algn="ctr" rotWithShape="0">
                    <a:srgbClr val="6E747A">
                      <a:alpha val="43000"/>
                    </a:srgbClr>
                  </a:outerShdw>
                </a:effectLst>
                <a:latin typeface="方正姚体" panose="02010601030101010101" pitchFamily="2" charset="-122"/>
                <a:ea typeface="方正姚体" panose="02010601030101010101" pitchFamily="2" charset="-122"/>
                <a:cs typeface="MV Boli" panose="02000500030200090000" pitchFamily="2" charset="0"/>
                <a:sym typeface="+mn-lt"/>
              </a:rPr>
              <a:t>习近平总书记曾指出：“2020年全面建成小康社会之后，我们将消除绝对贫困，但相对贫困仍将长期存在。</a:t>
            </a:r>
            <a:r>
              <a:rPr sz="1100" dirty="0">
                <a:solidFill>
                  <a:srgbClr val="F7CD88"/>
                </a:solidFill>
                <a:latin typeface="方正姚体" panose="02010601030101010101" pitchFamily="2" charset="-122"/>
                <a:ea typeface="方正姚体" panose="02010601030101010101" pitchFamily="2" charset="-122"/>
                <a:cs typeface="MV Boli" panose="02000500030200090000" pitchFamily="2" charset="0"/>
                <a:sym typeface="+mn-lt"/>
              </a:rPr>
              <a:t>”</a:t>
            </a:r>
            <a:endParaRPr sz="1100" dirty="0">
              <a:solidFill>
                <a:srgbClr val="F7CD88"/>
              </a:solidFill>
              <a:latin typeface="方正姚体" panose="02010601030101010101" pitchFamily="2" charset="-122"/>
              <a:ea typeface="方正姚体" panose="02010601030101010101" pitchFamily="2" charset="-122"/>
              <a:cs typeface="MV Boli" panose="02000500030200090000" pitchFamily="2" charset="0"/>
              <a:sym typeface="+mn-lt"/>
            </a:endParaRPr>
          </a:p>
        </p:txBody>
      </p:sp>
      <p:pic>
        <p:nvPicPr>
          <p:cNvPr id="22" name="图片 21"/>
          <p:cNvPicPr>
            <a:picLocks noChangeAspect="1"/>
          </p:cNvPicPr>
          <p:nvPr/>
        </p:nvPicPr>
        <p:blipFill rotWithShape="1">
          <a:blip r:embed="rId2" cstate="screen"/>
          <a:srcRect/>
          <a:stretch>
            <a:fillRect/>
          </a:stretch>
        </p:blipFill>
        <p:spPr>
          <a:xfrm>
            <a:off x="9693765" y="484373"/>
            <a:ext cx="2588009" cy="1507889"/>
          </a:xfrm>
          <a:prstGeom prst="rect">
            <a:avLst/>
          </a:prstGeom>
        </p:spPr>
      </p:pic>
      <p:sp>
        <p:nvSpPr>
          <p:cNvPr id="2" name="文本框 1"/>
          <p:cNvSpPr txBox="1"/>
          <p:nvPr/>
        </p:nvSpPr>
        <p:spPr>
          <a:xfrm>
            <a:off x="4762500" y="2121535"/>
            <a:ext cx="6096000" cy="275590"/>
          </a:xfrm>
          <a:prstGeom prst="rect">
            <a:avLst/>
          </a:prstGeom>
          <a:noFill/>
        </p:spPr>
        <p:txBody>
          <a:bodyPr wrap="square" rtlCol="0" anchor="t">
            <a:spAutoFit/>
          </a:bodyPr>
          <a:p>
            <a:pPr algn="l"/>
            <a:r>
              <a:rPr lang="en-US" altLang="zh-CN" sz="1200" dirty="0">
                <a:solidFill>
                  <a:schemeClr val="accent1"/>
                </a:solidFill>
                <a:effectLst>
                  <a:outerShdw blurRad="38100" dist="25400" dir="5400000" algn="ctr" rotWithShape="0">
                    <a:srgbClr val="6E747A">
                      <a:alpha val="43000"/>
                    </a:srgbClr>
                  </a:outerShdw>
                </a:effectLst>
                <a:latin typeface="Comic Sans MS" panose="030F0902030302020204" pitchFamily="66" charset="0"/>
                <a:cs typeface="+mn-ea"/>
                <a:sym typeface="+mn-lt"/>
              </a:rPr>
              <a:t>Achievements in recent years</a:t>
            </a:r>
            <a:endParaRPr lang="en-US" altLang="zh-CN" sz="1200" dirty="0">
              <a:solidFill>
                <a:schemeClr val="accent1"/>
              </a:solidFill>
              <a:effectLst>
                <a:outerShdw blurRad="38100" dist="25400" dir="5400000" algn="ctr" rotWithShape="0">
                  <a:srgbClr val="6E747A">
                    <a:alpha val="43000"/>
                  </a:srgbClr>
                </a:outerShdw>
              </a:effectLst>
              <a:latin typeface="Comic Sans MS" panose="030F0902030302020204" pitchFamily="66" charset="0"/>
              <a:ea typeface="+mn-ea"/>
              <a:cs typeface="+mn-ea"/>
              <a:sym typeface="+mn-lt"/>
            </a:endParaRPr>
          </a:p>
        </p:txBody>
      </p:sp>
      <p:sp>
        <p:nvSpPr>
          <p:cNvPr id="4" name="文本框 3"/>
          <p:cNvSpPr txBox="1"/>
          <p:nvPr/>
        </p:nvSpPr>
        <p:spPr>
          <a:xfrm>
            <a:off x="3048000" y="1852295"/>
            <a:ext cx="1620520" cy="3153410"/>
          </a:xfrm>
          <a:prstGeom prst="rect">
            <a:avLst/>
          </a:prstGeom>
          <a:noFill/>
        </p:spPr>
        <p:txBody>
          <a:bodyPr wrap="square" rtlCol="0" anchor="t">
            <a:spAutoFit/>
          </a:bodyPr>
          <a:p>
            <a:pPr algn="l"/>
            <a:r>
              <a:rPr lang="en-US" altLang="zh-CN" sz="19900" dirty="0">
                <a:solidFill>
                  <a:schemeClr val="accent1"/>
                </a:solidFill>
                <a:effectLst>
                  <a:outerShdw blurRad="38100" dist="25400" dir="5400000" algn="ctr" rotWithShape="0">
                    <a:srgbClr val="6E747A">
                      <a:alpha val="43000"/>
                    </a:srgbClr>
                  </a:outerShdw>
                </a:effectLst>
                <a:latin typeface="Impact" panose="020B0806030902050204" charset="0"/>
                <a:ea typeface="+mn-ea"/>
                <a:cs typeface="Impact" panose="020B0806030902050204" charset="0"/>
                <a:sym typeface="+mn-lt"/>
              </a:rPr>
              <a:t>2</a:t>
            </a:r>
            <a:endParaRPr lang="en-US" altLang="zh-CN" sz="19900" dirty="0">
              <a:solidFill>
                <a:schemeClr val="accent1"/>
              </a:solidFill>
              <a:effectLst>
                <a:outerShdw blurRad="38100" dist="25400" dir="5400000" algn="ctr" rotWithShape="0">
                  <a:srgbClr val="6E747A">
                    <a:alpha val="43000"/>
                  </a:srgbClr>
                </a:outerShdw>
              </a:effectLst>
              <a:latin typeface="Impact" panose="020B0806030902050204" charset="0"/>
              <a:ea typeface="+mn-ea"/>
              <a:cs typeface="Impact" panose="020B0806030902050204" charset="0"/>
              <a:sym typeface="+mn-lt"/>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20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2" presetClass="entr" presetSubtype="4" decel="100000" fill="hold" grpId="0" nodeType="withEffect">
                                  <p:stCondLst>
                                    <p:cond delay="500"/>
                                  </p:stCondLst>
                                  <p:iterate type="lt">
                                    <p:tmPct val="6000"/>
                                  </p:iterate>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ppt_x</p:attrName>
                                        </p:attrNameLst>
                                      </p:cBhvr>
                                      <p:tavLst>
                                        <p:tav tm="0">
                                          <p:val>
                                            <p:strVal val="#ppt_x"/>
                                          </p:val>
                                        </p:tav>
                                        <p:tav tm="100000">
                                          <p:val>
                                            <p:strVal val="#ppt_x"/>
                                          </p:val>
                                        </p:tav>
                                      </p:tavLst>
                                    </p:anim>
                                    <p:anim calcmode="lin" valueType="num">
                                      <p:cBhvr>
                                        <p:cTn id="17" dur="500" fill="hold"/>
                                        <p:tgtEl>
                                          <p:spTgt spid="19"/>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600"/>
                                  </p:stCondLst>
                                  <p:iterate type="lt">
                                    <p:tmPct val="6000"/>
                                  </p:iterate>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par>
                                <p:cTn id="21" presetID="14" presetClass="entr" presetSubtype="10" fill="hold" grpId="0" nodeType="withEffect">
                                  <p:stCondLst>
                                    <p:cond delay="90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par>
                                <p:cTn id="24" presetID="2" presetClass="entr" presetSubtype="6" decel="100000" fill="hold" nodeType="withEffect">
                                  <p:stCondLst>
                                    <p:cond delay="60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700" fill="hold"/>
                                        <p:tgtEl>
                                          <p:spTgt spid="22"/>
                                        </p:tgtEl>
                                        <p:attrNameLst>
                                          <p:attrName>ppt_x</p:attrName>
                                        </p:attrNameLst>
                                      </p:cBhvr>
                                      <p:tavLst>
                                        <p:tav tm="0">
                                          <p:val>
                                            <p:strVal val="1+#ppt_w/2"/>
                                          </p:val>
                                        </p:tav>
                                        <p:tav tm="100000">
                                          <p:val>
                                            <p:strVal val="#ppt_x"/>
                                          </p:val>
                                        </p:tav>
                                      </p:tavLst>
                                    </p:anim>
                                    <p:anim calcmode="lin" valueType="num">
                                      <p:cBhvr additive="base">
                                        <p:cTn id="27" dur="7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9" grpId="1"/>
      <p:bldP spid="21" grpId="0"/>
    </p:bldLst>
  </p:timing>
</p:sld>
</file>

<file path=ppt/tags/tag1.xml><?xml version="1.0" encoding="utf-8"?>
<p:tagLst xmlns:p="http://schemas.openxmlformats.org/presentationml/2006/main">
  <p:tag name="KSO_WM_UNIT_PLACING_PICTURE_USER_VIEWPORT" val="{&quot;height&quot;:1412.3086614173228,&quot;width&quot;:2086.1543307086613}"/>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30177841_1*i*3"/>
  <p:tag name="KSO_WM_TEMPLATE_CATEGORY" val="diagram"/>
  <p:tag name="KSO_WM_TEMPLATE_INDEX" val="3017784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BEAUTIFY_FLAG" val="#wm#"/>
  <p:tag name="KSO_WM_TEMPLATE_CATEGORY" val="diagram"/>
  <p:tag name="KSO_WM_TEMPLATE_INDEX" val="20212216"/>
  <p:tag name="KSO_WM_SLIDE_BACKGROUND" val="[&quot;general&quot;,&quot;frame&quot;]"/>
  <p:tag name="KSO_WM_SLIDE_RATIO" val="1.777778"/>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32:38&quot;,&quot;maxSize&quot;:{&quot;size1&quot;:42.5},&quot;minSize&quot;:{&quot;size1&quot;:25},&quot;normalSize&quot;:{&quot;size1&quot;:40.3125},&quot;subLayout&quot;:[{&quot;id&quot;:&quot;2021-04-01T15:32:38&quot;,&quot;margin&quot;:{&quot;bottom&quot;:2.9629998207092285,&quot;left&quot;:1.6929999589920044,&quot;right&quot;:1.2699999809265137,&quot;top&quot;:2.9629998207092285},&quot;type&quot;:0},{&quot;id&quot;:&quot;2021-04-01T15:32:38&quot;,&quot;margin&quot;:{&quot;bottom&quot;:2.9629998207092285,&quot;left&quot;:0,&quot;right&quot;:1.6929999589920044,&quot;top&quot;:2.9629998207092285},&quot;type&quot;:0}],&quot;type&quot;:0}"/>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cf6eb586bf8da9b6740192"/>
  <p:tag name="KSO_WM_CHIP_FILLPROP" val="[[{&quot;text_align&quot;:&quot;lt&quot;,&quot;text_direction&quot;:&quot;horizontal&quot;,&quot;support_features&quot;:[&quot;collage&quot;,&quot;carousel&quot;],&quot;support_big_font&quot;:false,&quot;fill_id&quot;:&quot;722accd572074b41a2d4cf8c733c9957&quot;,&quot;fill_align&quot;:&quot;lt&quot;,&quot;chip_types&quot;:[&quot;picture&quot;,&quot;chart&quot;,&quot;table&quot;,&quot;video&quot;]},{&quot;text_align&quot;:&quot;lt&quot;,&quot;text_direction&quot;:&quot;horizontal&quot;,&quot;support_big_font&quot;:false,&quot;fill_id&quot;:&quot;164c300f690d423ab1b6e3b65edb0bf9&quot;,&quot;fill_align&quot;:&quot;rt&quot;,&quot;chip_types&quot;:[&quot;text&quot;,&quot;picture&quot;]}],[{&quot;text_align&quot;:&quot;lt&quot;,&quot;text_direction&quot;:&quot;horizontal&quot;,&quot;support_big_font&quot;:false,&quot;fill_id&quot;:&quot;722accd572074b41a2d4cf8c733c9957&quot;,&quot;fill_align&quot;:&quot;lt&quot;,&quot;chip_types&quot;:[&quot;text&quot;]},{&quot;text_align&quot;:&quot;lt&quot;,&quot;text_direction&quot;:&quot;horizontal&quot;,&quot;support_big_font&quot;:false,&quot;fill_id&quot;:&quot;164c300f690d423ab1b6e3b65edb0bf9&quot;,&quot;fill_align&quot;:&quot;rt&quot;,&quot;chip_types&quot;:[&quot;picture&quot;]}]]"/>
  <p:tag name="KSO_WM_SLIDE_ID" val="diagram2021221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68*372"/>
  <p:tag name="KSO_WM_SLIDE_POSITION" val="96*84"/>
  <p:tag name="KSO_WM_TAG_VERSION" val="1.0"/>
  <p:tag name="KSO_WM_SLIDE_LAYOUT" val="d_f"/>
  <p:tag name="KSO_WM_SLIDE_LAYOUT_CNT" val="1_1"/>
  <p:tag name="KSO_WM_SLIDE_CAN_ADD_NAVIGATION" val="1"/>
  <p:tag name="KSO_WM_CHIP_DECFILLPROP" val="[]"/>
  <p:tag name="KSO_WM_CHIP_GROUPID" val="5ed8b601afe44fab1839c162"/>
  <p:tag name="KSO_WM_SLIDE_BK_DARK_LIGHT" val="2"/>
  <p:tag name="KSO_WM_SLIDE_BACKGROUND_TYPE" val="frame"/>
  <p:tag name="KSO_WM_SLIDE_SUPPORT_FEATURE_TYPE" val="3"/>
  <p:tag name="KSO_WM_TEMPLATE_ASSEMBLE_XID" val="60656f2e4054ed1e2fb80507"/>
  <p:tag name="KSO_WM_TEMPLATE_ASSEMBLE_GROUPID" val="60656f2e4054ed1e2fb80507"/>
</p:tagLst>
</file>

<file path=ppt/tags/tag101.xml><?xml version="1.0" encoding="utf-8"?>
<p:tagLst xmlns:p="http://schemas.openxmlformats.org/presentationml/2006/main">
  <p:tag name="KSO_WPP_MARK_KEY" val="420213ad-fcf8-4c8b-857b-ecbb1600cc24"/>
  <p:tag name="COMMONDATA" val="eyJoZGlkIjoiZjJkYmIzOGQ0YTNhOWM0NDgwMDg4Y2U2NzJjMGE3ZWYifQ=="/>
</p:tagLst>
</file>

<file path=ppt/tags/tag11.xml><?xml version="1.0" encoding="utf-8"?>
<p:tagLst xmlns:p="http://schemas.openxmlformats.org/presentationml/2006/main">
  <p:tag name="KSO_WM_UNIT_NOCLEAR" val="0"/>
  <p:tag name="KSO_WM_UNIT_VALUE" val="156"/>
  <p:tag name="KSO_WM_UNIT_HIGHLIGHT" val="0"/>
  <p:tag name="KSO_WM_UNIT_COMPATIBLE" val="0"/>
  <p:tag name="KSO_WM_UNIT_DIAGRAM_ISNUMVISUAL" val="0"/>
  <p:tag name="KSO_WM_UNIT_DIAGRAM_ISREFERUNIT" val="0"/>
  <p:tag name="KSO_WM_UNIT_TYPE" val="f"/>
  <p:tag name="KSO_WM_UNIT_INDEX" val="3"/>
  <p:tag name="KSO_WM_UNIT_ID" val="diagram30177841_1*f*3"/>
  <p:tag name="KSO_WM_TEMPLATE_CATEGORY" val="diagram"/>
  <p:tag name="KSO_WM_TEMPLATE_INDEX" val="30177841"/>
  <p:tag name="KSO_WM_UNIT_LAYERLEVEL" val="1"/>
  <p:tag name="KSO_WM_TAG_VERSION" val="1.0"/>
  <p:tag name="KSO_WM_BEAUTIFY_FLAG" val="#wm#"/>
  <p:tag name="KSO_WM_UNIT_PRESET_TEXT" val="点击此处添加正文，文字是您思想的提炼，请言简意赅的阐述您的观点。&#13;根据需要您可以酌情增减文字，以便观者可以准确的理解您所传达的完整信息。为了最终演示发布的良好效果，请您尽量提炼思想的精髓。&#13;正如我们都希望改变世界，希望给人带去光明，但更多时候只需播下一颗种子，自然有微光照拂，雨露滋养。恰如其分的表达观点，往往可以事半功倍。"/>
  <p:tag name="KSO_WM_UNIT_SUBTYPE" val="a"/>
  <p:tag name="KSO_WM_UNIT_TEXT_FILL_FORE_SCHEMECOLOR_INDEX_BRIGHTNESS" val="0.25"/>
  <p:tag name="KSO_WM_UNIT_TEXT_FILL_FORE_SCHEMECOLOR_INDEX" val="13"/>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30177841_1*i*1"/>
  <p:tag name="KSO_WM_TEMPLATE_CATEGORY" val="diagram"/>
  <p:tag name="KSO_WM_TEMPLATE_INDEX" val="30177841"/>
  <p:tag name="KSO_WM_UNIT_LAYERLEVEL" val="1"/>
  <p:tag name="KSO_WM_TAG_VERSION" val="1.0"/>
  <p:tag name="KSO_WM_BEAUTIFY_FLAG" val="#wm#"/>
  <p:tag name="KSO_WM_UNIT_LINE_FORE_SCHEMECOLOR_INDEX_BRIGHTNESS" val="-0.15"/>
  <p:tag name="KSO_WM_UNIT_LINE_FORE_SCHEMECOLOR_INDEX" val="14"/>
  <p:tag name="KSO_WM_UNIT_LINE_FILL_TYPE" val="2"/>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SLIDE_ID" val="diagram3017784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21*540"/>
  <p:tag name="KSO_WM_SLIDE_POSITION" val="0*0"/>
  <p:tag name="KSO_WM_TAG_VERSION" val="1.0"/>
  <p:tag name="KSO_WM_BEAUTIFY_FLAG" val="#wm#"/>
  <p:tag name="KSO_WM_TEMPLATE_CATEGORY" val="diagram"/>
  <p:tag name="KSO_WM_TEMPLATE_INDEX" val="30177841"/>
  <p:tag name="KSO_WM_SLIDE_LAYOUT" val="a_f"/>
  <p:tag name="KSO_WM_SLIDE_LAYOUT_CNT" val="1_3"/>
</p:tagLst>
</file>

<file path=ppt/tags/tag16.xml><?xml version="1.0" encoding="utf-8"?>
<p:tagLst xmlns:p="http://schemas.openxmlformats.org/presentationml/2006/main">
  <p:tag name="KSO_WM_UNIT_ISCONTENTSTITLE" val="0"/>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diagram20200481_1*f*1"/>
  <p:tag name="KSO_WM_TEMPLATE_CATEGORY" val="diagram"/>
  <p:tag name="KSO_WM_TEMPLATE_INDEX" val="20200481"/>
  <p:tag name="KSO_WM_UNIT_LAYERLEVEL" val="1"/>
  <p:tag name="KSO_WM_TAG_VERSION" val="1.0"/>
  <p:tag name="KSO_WM_BEAUTIFY_FLAG" val="#wm#"/>
  <p:tag name="KSO_WM_UNIT_PRESET_TEXT" val="户外拓展训练通常利用崇山峻岭、翰海大川等自然环境，通过精心设计的活动达到“磨练意志、陶冶情操、完善人格、熔炼团队”的拓展培训目的。"/>
  <p:tag name="KSO_WM_UNIT_SUBTYPE" val="a"/>
  <p:tag name="KSO_WM_UNIT_TEXT_FILL_FORE_SCHEMECOLOR_INDEX_BRIGHTNESS" val="0.15"/>
  <p:tag name="KSO_WM_UNIT_TEXT_FILL_FORE_SCHEMECOLOR_INDEX" val="13"/>
  <p:tag name="KSO_WM_UNIT_TEXT_FILL_TYPE" val="1"/>
</p:tagLst>
</file>

<file path=ppt/tags/tag17.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00481_1*a*1"/>
  <p:tag name="KSO_WM_TEMPLATE_CATEGORY" val="diagram"/>
  <p:tag name="KSO_WM_TEMPLATE_INDEX" val="20200481"/>
  <p:tag name="KSO_WM_UNIT_LAYERLEVEL" val="1"/>
  <p:tag name="KSO_WM_TAG_VERSION" val="1.0"/>
  <p:tag name="KSO_WM_BEAUTIFY_FLAG" val="#wm#"/>
  <p:tag name="KSO_WM_UNIT_PRESET_TEXT" val="户外拓展&#13;训练目的"/>
  <p:tag name="KSO_WM_UNIT_ISNUMDGMTITLE" val="0"/>
  <p:tag name="KSO_WM_UNIT_TEXT_FILL_FORE_SCHEMECOLOR_INDEX_BRIGHTNESS" val="0.15"/>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481_1*i*1"/>
  <p:tag name="KSO_WM_TEMPLATE_CATEGORY" val="diagram"/>
  <p:tag name="KSO_WM_TEMPLATE_INDEX" val="20200481"/>
  <p:tag name="KSO_WM_UNIT_LAYERLEVEL" val="1"/>
  <p:tag name="KSO_WM_TAG_VERSION" val="1.0"/>
  <p:tag name="KSO_WM_BEAUTIFY_FLAG" val="#wm#"/>
  <p:tag name="KSO_WM_UNIT_TYPE" val="i"/>
  <p:tag name="KSO_WM_UNIT_INDEX" val="1"/>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481_1*i*2"/>
  <p:tag name="KSO_WM_TEMPLATE_CATEGORY" val="diagram"/>
  <p:tag name="KSO_WM_TEMPLATE_INDEX" val="20200481"/>
  <p:tag name="KSO_WM_UNIT_LAYERLEVEL" val="1"/>
  <p:tag name="KSO_WM_TAG_VERSION" val="1.0"/>
  <p:tag name="KSO_WM_BEAUTIFY_FLAG" val="#wm#"/>
  <p:tag name="KSO_WM_UNIT_TYPE" val="i"/>
  <p:tag name="KSO_WM_UNIT_INDEX" val="2"/>
  <p:tag name="KSO_WM_UNIT_LINE_FORE_SCHEMECOLOR_INDEX_BRIGHTNESS" val="-0.15"/>
  <p:tag name="KSO_WM_UNIT_LINE_FORE_SCHEMECOLOR_INDEX" val="14"/>
  <p:tag name="KSO_WM_UNIT_LINE_FILL_TYPE" val="2"/>
</p:tagLst>
</file>

<file path=ppt/tags/tag2.xml><?xml version="1.0" encoding="utf-8"?>
<p:tagLst xmlns:p="http://schemas.openxmlformats.org/presentationml/2006/main">
  <p:tag name="KSO_WM_UNIT_PLACING_PICTURE_USER_VIEWPORT" val="{&quot;height&quot;:1413.1669291338583,&quot;width&quot;:2086.0992125984253}"/>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SLIDE_ID" val="diagram2020048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41*391"/>
  <p:tag name="KSO_WM_SLIDE_POSITION" val="41*74"/>
  <p:tag name="KSO_WM_TAG_VERSION" val="1.0"/>
  <p:tag name="KSO_WM_BEAUTIFY_FLAG" val="#wm#"/>
  <p:tag name="KSO_WM_TEMPLATE_CATEGORY" val="diagram"/>
  <p:tag name="KSO_WM_TEMPLATE_INDEX" val="20200481"/>
  <p:tag name="KSO_WM_SLIDE_LAYOUT" val="a_f"/>
  <p:tag name="KSO_WM_SLIDE_LAYOUT_CNT" val="1_1"/>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00_1*i*1"/>
  <p:tag name="KSO_WM_TEMPLATE_CATEGORY" val="diagram"/>
  <p:tag name="KSO_WM_TEMPLATE_INDEX" val="20205100"/>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00_1*i*2"/>
  <p:tag name="KSO_WM_TEMPLATE_CATEGORY" val="diagram"/>
  <p:tag name="KSO_WM_TEMPLATE_INDEX" val="20205100"/>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00_1*i*3"/>
  <p:tag name="KSO_WM_TEMPLATE_CATEGORY" val="diagram"/>
  <p:tag name="KSO_WM_TEMPLATE_INDEX" val="20205100"/>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7.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5100_1*a*1"/>
  <p:tag name="KSO_WM_TEMPLATE_CATEGORY" val="diagram"/>
  <p:tag name="KSO_WM_TEMPLATE_INDEX" val="20205100"/>
  <p:tag name="KSO_WM_UNIT_LAYERLEVEL" val="1"/>
  <p:tag name="KSO_WM_TAG_VERSION" val="1.0"/>
  <p:tag name="KSO_WM_BEAUTIFY_FLAG" val="#wm#"/>
  <p:tag name="KSO_WM_UNIT_PRESET_TEXT" val="单击此处可添加大标题内容"/>
  <p:tag name="KSO_WM_UNIT_TEXT_FILL_FORE_SCHEMECOLOR_INDEX_BRIGHTNESS" val="0.15"/>
  <p:tag name="KSO_WM_UNIT_TEXT_FILL_FORE_SCHEMECOLOR_INDEX" val="13"/>
  <p:tag name="KSO_WM_UNIT_TEXT_FILL_TYPE" val="1"/>
</p:tagLst>
</file>

<file path=ppt/tags/tag28.xml><?xml version="1.0" encoding="utf-8"?>
<p:tagLst xmlns:p="http://schemas.openxmlformats.org/presentationml/2006/main">
  <p:tag name="KSO_WM_UNIT_NOCLEAR" val="0"/>
  <p:tag name="KSO_WM_UNIT_VALUE" val="1260"/>
  <p:tag name="KSO_WM_UNIT_HIGHLIGHT" val="0"/>
  <p:tag name="KSO_WM_UNIT_COMPATIBLE" val="0"/>
  <p:tag name="KSO_WM_UNIT_DIAGRAM_ISNUMVISUAL" val="0"/>
  <p:tag name="KSO_WM_UNIT_DIAGRAM_ISREFERUNIT" val="0"/>
  <p:tag name="KSO_WM_UNIT_TYPE" val="f"/>
  <p:tag name="KSO_WM_UNIT_INDEX" val="2"/>
  <p:tag name="KSO_WM_UNIT_ID" val="diagram20205100_1*f*2"/>
  <p:tag name="KSO_WM_TEMPLATE_CATEGORY" val="diagram"/>
  <p:tag name="KSO_WM_TEMPLATE_INDEX" val="2020510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
  <p:tag name="KSO_WM_UNIT_TEXT_FILL_FORE_SCHEMECOLOR_INDEX_BRIGHTNESS" val="0.25"/>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00_1*i*4"/>
  <p:tag name="KSO_WM_TEMPLATE_CATEGORY" val="diagram"/>
  <p:tag name="KSO_WM_TEMPLATE_INDEX" val="20205100"/>
  <p:tag name="KSO_WM_UNIT_LAYERLEVEL" val="1"/>
  <p:tag name="KSO_WM_TAG_VERSION" val="1.0"/>
  <p:tag name="KSO_WM_BEAUTIFY_FLAG" val="#wm#"/>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00_1*i*5"/>
  <p:tag name="KSO_WM_TEMPLATE_CATEGORY" val="diagram"/>
  <p:tag name="KSO_WM_TEMPLATE_INDEX" val="20205100"/>
  <p:tag name="KSO_WM_UNIT_LAYERLEVEL" val="1"/>
  <p:tag name="KSO_WM_TAG_VERSION" val="1.0"/>
  <p:tag name="KSO_WM_BEAUTIFY_FLAG" val="#wm#"/>
  <p:tag name="KSO_WM_UNIT_FILL_FORE_SCHEMECOLOR_INDEX_BRIGHTNESS" val="0.6"/>
  <p:tag name="KSO_WM_UNIT_FILL_FORE_SCHEMECOLOR_INDEX" val="5"/>
  <p:tag name="KSO_WM_UNI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00_1*i*6"/>
  <p:tag name="KSO_WM_TEMPLATE_CATEGORY" val="diagram"/>
  <p:tag name="KSO_WM_TEMPLATE_INDEX" val="20205100"/>
  <p:tag name="KSO_WM_UNIT_LAYERLEVEL" val="1"/>
  <p:tag name="KSO_WM_TAG_VERSION" val="1.0"/>
  <p:tag name="KSO_WM_BEAUTIFY_FLAG" val="#wm#"/>
  <p:tag name="KSO_WM_UNIT_FILL_FORE_SCHEMECOLOR_INDEX_BRIGHTNESS" val="0.6"/>
  <p:tag name="KSO_WM_UNIT_FILL_FORE_SCHEMECOLOR_INDEX" val="5"/>
  <p:tag name="KSO_WM_UNIT_FILL_TYPE" val="1"/>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TEMPLATE_THUMBS_INDEX" val="1"/>
  <p:tag name="KSO_WM_SLIDE_ID" val="diagram20205100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93*472"/>
  <p:tag name="KSO_WM_SLIDE_POSITION" val="33*55"/>
  <p:tag name="KSO_WM_TAG_VERSION" val="1.0"/>
  <p:tag name="KSO_WM_BEAUTIFY_FLAG" val="#wm#"/>
  <p:tag name="KSO_WM_TEMPLATE_CATEGORY" val="diagram"/>
  <p:tag name="KSO_WM_TEMPLATE_INDEX" val="20205100"/>
  <p:tag name="KSO_WM_SLIDE_LAYOUT" val="a_f"/>
  <p:tag name="KSO_WM_SLIDE_LAYOUT_CNT" val="1_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6585_1*i*1"/>
  <p:tag name="KSO_WM_TEMPLATE_CATEGORY" val="diagram"/>
  <p:tag name="KSO_WM_TEMPLATE_INDEX" val="20196585"/>
  <p:tag name="KSO_WM_UNIT_LAYERLEVEL" val="1"/>
  <p:tag name="KSO_WM_TAG_VERSION" val="1.0"/>
  <p:tag name="KSO_WM_BEAUTIFY_FLAG" val="#wm#"/>
  <p:tag name="KSO_WM_UNIT_COLOR_SCHEME_SHAPE_ID" val="3"/>
  <p:tag name="KSO_WM_UNIT_COLOR_SCHEME_PARENT_PAGE" val="0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6585_1*i*2"/>
  <p:tag name="KSO_WM_TEMPLATE_CATEGORY" val="diagram"/>
  <p:tag name="KSO_WM_TEMPLATE_INDEX" val="20196585"/>
  <p:tag name="KSO_WM_UNIT_LAYERLEVEL" val="1"/>
  <p:tag name="KSO_WM_TAG_VERSION" val="1.0"/>
  <p:tag name="KSO_WM_BEAUTIFY_FLAG" val="#wm#"/>
  <p:tag name="KSO_WM_UNIT_COLOR_SCHEME_SHAPE_ID" val="4"/>
  <p:tag name="KSO_WM_UNIT_COLOR_SCHEME_PARENT_PAGE" val="0_1"/>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4"/>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6585_1*i*4"/>
  <p:tag name="KSO_WM_TEMPLATE_CATEGORY" val="diagram"/>
  <p:tag name="KSO_WM_TEMPLATE_INDEX" val="20196585"/>
  <p:tag name="KSO_WM_UNIT_LAYERLEVEL" val="1"/>
  <p:tag name="KSO_WM_TAG_VERSION" val="1.0"/>
  <p:tag name="KSO_WM_BEAUTIFY_FLAG" val="#wm#"/>
  <p:tag name="KSO_WM_UNIT_COLOR_SCHEME_SHAPE_ID" val="7"/>
  <p:tag name="KSO_WM_UNIT_COLOR_SCHEME_PARENT_PAGE" val="0_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6585_1*i*5"/>
  <p:tag name="KSO_WM_TEMPLATE_CATEGORY" val="diagram"/>
  <p:tag name="KSO_WM_TEMPLATE_INDEX" val="20196585"/>
  <p:tag name="KSO_WM_UNIT_LAYERLEVEL" val="1"/>
  <p:tag name="KSO_WM_TAG_VERSION" val="1.0"/>
  <p:tag name="KSO_WM_BEAUTIFY_FLAG" val="#wm#"/>
  <p:tag name="KSO_WM_UNIT_COLOR_SCHEME_SHAPE_ID" val="11"/>
  <p:tag name="KSO_WM_UNIT_COLOR_SCHEME_PARENT_PAGE" val="0_1"/>
  <p:tag name="KSO_WM_UNIT_DECOLORIZATION" val="1"/>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6585_1*i*6"/>
  <p:tag name="KSO_WM_TEMPLATE_CATEGORY" val="diagram"/>
  <p:tag name="KSO_WM_TEMPLATE_INDEX" val="20196585"/>
  <p:tag name="KSO_WM_UNIT_LAYERLEVEL" val="1"/>
  <p:tag name="KSO_WM_TAG_VERSION" val="1.0"/>
  <p:tag name="KSO_WM_BEAUTIFY_FLAG" val="#wm#"/>
  <p:tag name="KSO_WM_UNIT_COLOR_SCHEME_SHAPE_ID" val="12"/>
  <p:tag name="KSO_WM_UNIT_COLOR_SCHEME_PARENT_PAGE" val="0_1"/>
  <p:tag name="KSO_WM_UNIT_DECOLORIZATION" val="1"/>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6585_1*i*7"/>
  <p:tag name="KSO_WM_TEMPLATE_CATEGORY" val="diagram"/>
  <p:tag name="KSO_WM_TEMPLATE_INDEX" val="20196585"/>
  <p:tag name="KSO_WM_UNIT_LAYERLEVEL" val="1"/>
  <p:tag name="KSO_WM_TAG_VERSION" val="1.0"/>
  <p:tag name="KSO_WM_BEAUTIFY_FLAG" val="#wm#"/>
  <p:tag name="KSO_WM_UNIT_COLOR_SCHEME_SHAPE_ID" val="8"/>
  <p:tag name="KSO_WM_UNIT_COLOR_SCHEME_PARENT_PAGE" val="0_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6585_1*i*8"/>
  <p:tag name="KSO_WM_TEMPLATE_CATEGORY" val="diagram"/>
  <p:tag name="KSO_WM_TEMPLATE_INDEX" val="20196585"/>
  <p:tag name="KSO_WM_UNIT_LAYERLEVEL" val="1"/>
  <p:tag name="KSO_WM_TAG_VERSION" val="1.0"/>
  <p:tag name="KSO_WM_BEAUTIFY_FLAG" val="#wm#"/>
  <p:tag name="KSO_WM_UNIT_COLOR_SCHEME_SHAPE_ID" val="9"/>
  <p:tag name="KSO_WM_UNIT_COLOR_SCHEME_PARENT_PAGE" val="0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6585_1*i*9"/>
  <p:tag name="KSO_WM_TEMPLATE_CATEGORY" val="diagram"/>
  <p:tag name="KSO_WM_TEMPLATE_INDEX" val="20196585"/>
  <p:tag name="KSO_WM_UNIT_LAYERLEVEL" val="1"/>
  <p:tag name="KSO_WM_TAG_VERSION" val="1.0"/>
  <p:tag name="KSO_WM_BEAUTIFY_FLAG" val="#wm#"/>
  <p:tag name="KSO_WM_UNIT_COLOR_SCHEME_SHAPE_ID" val="10"/>
  <p:tag name="KSO_WM_UNIT_COLOR_SCHEME_PARENT_PAGE" val="0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TEXT_PART_ID_V2" val="d-4-2"/>
  <p:tag name="KSO_WM_UNIT_PRESET_TEXT" val="单击此处添加小标题：&#13;点击此处添加正文，文字是您思想的提炼，为了最终呈现发布的良好效果，请言简意赅的阐述观点。&#13;单击此处添加小标题：&#13;您的正文已经字字珠玑，但信息却千丝万缕，需要用更多的文字来表述；但请您尽可能提炼思想的精髓。&#13;单击此处添加小标题：&#13;为了能让您有更直观的字数感受，并进一步方便使用，我们为您标注了最适合的位置。"/>
  <p:tag name="KSO_WM_UNIT_NOCLEAR" val="1"/>
  <p:tag name="KSO_WM_UNIT_VALUE" val="416"/>
  <p:tag name="KSO_WM_UNIT_HIGHLIGHT" val="0"/>
  <p:tag name="KSO_WM_UNIT_COMPATIBLE" val="0"/>
  <p:tag name="KSO_WM_UNIT_DIAGRAM_ISNUMVISUAL" val="0"/>
  <p:tag name="KSO_WM_UNIT_DIAGRAM_ISREFERUNIT" val="0"/>
  <p:tag name="KSO_WM_UNIT_TYPE" val="f"/>
  <p:tag name="KSO_WM_UNIT_INDEX" val="2"/>
  <p:tag name="KSO_WM_UNIT_ID" val="diagram20196585_1*f*2"/>
  <p:tag name="KSO_WM_TEMPLATE_CATEGORY" val="diagram"/>
  <p:tag name="KSO_WM_TEMPLATE_INDEX" val="20196585"/>
  <p:tag name="KSO_WM_UNIT_LAYERLEVEL" val="1"/>
  <p:tag name="KSO_WM_TAG_VERSION" val="1.0"/>
  <p:tag name="KSO_WM_BEAUTIFY_FLAG" val="#wm#"/>
  <p:tag name="KSO_WM_UNIT_COLOR_SCHEME_SHAPE_ID" val="21"/>
  <p:tag name="KSO_WM_UNIT_COLOR_SCHEME_PARENT_PAGE" val="0_1"/>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SLIDE_ID" val="diagram20196585_1"/>
  <p:tag name="KSO_WM_TEMPLATE_SUBCATEGORY" val="0"/>
  <p:tag name="KSO_WM_SLIDE_ITEM_CNT" val="0"/>
  <p:tag name="KSO_WM_SLIDE_INDEX" val="1"/>
  <p:tag name="KSO_WM_TAG_VERSION" val="1.0"/>
  <p:tag name="KSO_WM_BEAUTIFY_FLAG" val="#wm#"/>
  <p:tag name="KSO_WM_TEMPLATE_CATEGORY" val="diagram"/>
  <p:tag name="KSO_WM_TEMPLATE_INDEX" val="20196585"/>
  <p:tag name="KSO_WM_SLIDE_LAYOUT" val="f"/>
  <p:tag name="KSO_WM_SLIDE_LAYOUT_CNT" val="2"/>
  <p:tag name="KSO_WM_SLIDE_TYPE" val="text"/>
  <p:tag name="KSO_WM_SLIDE_SUBTYPE" val="pureTxt"/>
  <p:tag name="KSO_WM_SLIDE_SIZE" val="959*452"/>
  <p:tag name="KSO_WM_SLIDE_POSITION" val="0*88"/>
  <p:tag name="KSO_WM_SLIDE_COLORSCHEME_VERSION" val="3.2"/>
  <p:tag name="KSO_WM_TEMPLATE_MASTER_TYPE" val="0"/>
  <p:tag name="KSO_WM_TEMPLATE_COLOR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4"/>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6.xml><?xml version="1.0" encoding="utf-8"?>
<p:tagLst xmlns:p="http://schemas.openxmlformats.org/presentationml/2006/main">
  <p:tag name="KSO_WM_UNIT_TEXT_PART_ID_V2" val="d-3-2"/>
  <p:tag name="KSO_WM_UNIT_PRESET_TEXT" val="单击此处添加小标题:&#13;点击此处添加正文，文字是您思想的提炼，为了最终呈现发布的良好效果，请言简意赅的阐述观点，并根据需要酌情增减文字。&#13;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2"/>
  <p:tag name="KSO_WM_UNIT_ID" val="diagram20194814_1*f*2"/>
  <p:tag name="KSO_WM_TEMPLATE_CATEGORY" val="diagram"/>
  <p:tag name="KSO_WM_TEMPLATE_INDEX" val="20194814"/>
  <p:tag name="KSO_WM_UNIT_LAYERLEVEL" val="1"/>
  <p:tag name="KSO_WM_TAG_VERSION" val="1.0"/>
  <p:tag name="KSO_WM_BEAUTIFY_FLAG" val="#wm#"/>
  <p:tag name="KSO_WM_UNIT_COLOR_SCHEME_SHAPE_ID" val="3"/>
  <p:tag name="KSO_WM_UNIT_COLOR_SCHEME_PARENT_PAGE" val="0_1"/>
  <p:tag name="KSO_WM_UNIT_TEXT_FILL_FORE_SCHEMECOLOR_INDEX_BRIGHTNESS" val="0.35"/>
  <p:tag name="KSO_WM_UNIT_TEXT_FILL_FORE_SCHEMECOLOR_INDEX" val="13"/>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30177841_1*i*4"/>
  <p:tag name="KSO_WM_TEMPLATE_CATEGORY" val="diagram"/>
  <p:tag name="KSO_WM_TEMPLATE_INDEX" val="30177841"/>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9_1*i*1"/>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8"/>
  <p:tag name="KSO_WM_UNIT_FILL_BACK_SCHEMECOLOR_INDEX" val="5"/>
  <p:tag name="KSO_WM_UNIT_FILL_TYPE" val="2"/>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9_1*i*2"/>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TEXT_PART_ID_V2" val="a-4-1"/>
  <p:tag name="KSO_WM_UNIT_ISCONTENTSTITLE" val="0"/>
  <p:tag name="KSO_WM_UNIT_ISNUMDGMTITLE" val="0"/>
  <p:tag name="KSO_WM_UNIT_PRESET_TEXT" val="单击此处&#13;添加大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9_1*a*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65.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9_1*f*1"/>
  <p:tag name="KSO_WM_TEMPLATE_CATEGORY" val="diagram"/>
  <p:tag name="KSO_WM_TEMPLATE_INDEX" val="20205119"/>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9_1*i*3"/>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9_1*i*4"/>
  <p:tag name="KSO_WM_TEMPLATE_CATEGORY" val="diagram"/>
  <p:tag name="KSO_WM_TEMPLATE_INDEX" val="2020511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9_1*i*5"/>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9_1*i*6"/>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30177841_1*i*2"/>
  <p:tag name="KSO_WM_TEMPLATE_CATEGORY" val="diagram"/>
  <p:tag name="KSO_WM_TEMPLATE_INDEX" val="3017784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70.xml><?xml version="1.0" encoding="utf-8"?>
<p:tagLst xmlns:p="http://schemas.openxmlformats.org/presentationml/2006/main">
  <p:tag name="KSO_WM_UNIT_PLACING_PICTURE_USER_VIEWPORT" val="{&quot;height&quot;:1454,&quot;width&quot;:5796}"/>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SLIDE_ID" val="diagram2020511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5119"/>
  <p:tag name="KSO_WM_SLIDE_LAYOUT" val="a_b_f"/>
  <p:tag name="KSO_WM_SLIDE_LAYOUT_CNT" val="1_1_1"/>
</p:tagLst>
</file>

<file path=ppt/tags/tag74.xml><?xml version="1.0" encoding="utf-8"?>
<p:tagLst xmlns:p="http://schemas.openxmlformats.org/presentationml/2006/main">
  <p:tag name="KSO_WM_UNIT_PLACING_PICTURE_USER_VIEWPORT" val="{&quot;height&quot;:1454,&quot;width&quot;:5796}"/>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17_1*ζ_h_i*1_1_1"/>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17_1*ζ_h_i*1_1_2"/>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17_1*ζ_h_i*1_1_3"/>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Lst>
</file>

<file path=ppt/tags/tag8.xml><?xml version="1.0" encoding="utf-8"?>
<p:tagLst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30177841_1*a*1"/>
  <p:tag name="KSO_WM_TEMPLATE_CATEGORY" val="diagram"/>
  <p:tag name="KSO_WM_TEMPLATE_INDEX" val="30177841"/>
  <p:tag name="KSO_WM_UNIT_LAYERLEVEL" val="1"/>
  <p:tag name="KSO_WM_TAG_VERSION" val="1.0"/>
  <p:tag name="KSO_WM_BEAUTIFY_FLAG" val="#wm#"/>
  <p:tag name="KSO_WM_UNIT_PRESET_TEXT" val="单击此处&#13;添加标题"/>
  <p:tag name="KSO_WM_UNIT_ISNUMDGMTITLE" val="0"/>
  <p:tag name="KSO_WM_UNIT_TEXT_FILL_FORE_SCHEMECOLOR_INDEX_BRIGHTNESS" val="0"/>
  <p:tag name="KSO_WM_UNIT_TEXT_FILL_FORE_SCHEMECOLOR_INDEX" val="14"/>
  <p:tag name="KSO_WM_UNIT_TEXT_FILL_TYPE" val="1"/>
</p:tagLst>
</file>

<file path=ppt/tags/tag80.xml><?xml version="1.0" encoding="utf-8"?>
<p:tagLst xmlns:p="http://schemas.openxmlformats.org/presentationml/2006/main">
  <p:tag name="KSO_WM_UNIT_PICTURE_TOWARD" val="1"/>
  <p:tag name="KSO_WM_UNIT_PICTURE_DOCKSIDE" val="cb,rm,ct"/>
  <p:tag name="KSO_WM_UNIT_VALUE" val="1054*105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2"/>
  <p:tag name="KSO_WM_UNIT_ID" val="diagram20216617_1*ζ_h_d*1_1_2"/>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Lst>
</file>

<file path=ppt/tags/tag81.xml><?xml version="1.0" encoding="utf-8"?>
<p:tagLst xmlns:p="http://schemas.openxmlformats.org/presentationml/2006/main">
  <p:tag name="KSO_WM_UNIT_PICTURE_TOWARD" val="1"/>
  <p:tag name="KSO_WM_UNIT_PICTURE_DOCKSIDE" val="cb,rm,ct"/>
  <p:tag name="KSO_WM_UNIT_VALUE" val="1054*105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17_1*ζ_h_d*1_1_1"/>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Lst>
</file>

<file path=ppt/tags/tag8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46_1*f*1"/>
  <p:tag name="KSO_WM_TEMPLATE_CATEGORY" val="diagram"/>
  <p:tag name="KSO_WM_TEMPLATE_INDEX" val="2021704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1eaf4cfc1d784f3cb4ad2a3a1bc107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b5b89d6e4734d329a7f2fbe005a0135"/>
  <p:tag name="KSO_WM_UNIT_SUPPORT_BIG_FONT" val="1"/>
  <p:tag name="KSO_WM_UNIT_TEXT_FILL_FORE_SCHEMECOLOR_INDEX_BRIGHTNESS" val="0.25"/>
  <p:tag name="KSO_WM_UNIT_TEXT_FILL_FORE_SCHEMECOLOR_INDEX" val="13"/>
  <p:tag name="KSO_WM_UNIT_TEXT_FILL_TYPE" val="1"/>
  <p:tag name="KSO_WM_TEMPLATE_ASSEMBLE_XID" val="606570404054ed1e2fb814a1"/>
  <p:tag name="KSO_WM_TEMPLATE_ASSEMBLE_GROUPID" val="606570404054ed1e2fb814a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46_1*i*1"/>
  <p:tag name="KSO_WM_TEMPLATE_CATEGORY" val="diagram"/>
  <p:tag name="KSO_WM_TEMPLATE_INDEX" val="20217046"/>
  <p:tag name="KSO_WM_UNIT_LAYERLEVEL" val="1"/>
  <p:tag name="KSO_WM_TAG_VERSION" val="1.0"/>
  <p:tag name="KSO_WM_BEAUTIFY_FLAG" val="#wm#"/>
  <p:tag name="KSO_WM_UNIT_BLOCK" val="0"/>
  <p:tag name="KSO_WM_UNIT_SM_LIMIT_TYPE" val="1"/>
  <p:tag name="KSO_WM_UNIT_DEC_AREA_ID" val="2fa775eb38dc401a82f159f864fb29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73b998712faa657abd6"/>
  <p:tag name="KSO_WM_CHIP_XID" val="5fadf73b998712faa657abd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404054ed1e2fb814a1"/>
  <p:tag name="KSO_WM_TEMPLATE_ASSEMBLE_GROUPID" val="606570404054ed1e2fb814a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wm#"/>
  <p:tag name="KSO_WM_TEMPLATE_CATEGORY" val="diagram"/>
  <p:tag name="KSO_WM_TEMPLATE_INDEX" val="20217046"/>
  <p:tag name="KSO_WM_SLIDE_ID" val="diagram2021704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42&quot;,&quot;maxSize&quot;:{&quot;size1&quot;:57.5},&quot;minSize&quot;:{&quot;size1&quot;:32.6},&quot;normalSize&quot;:{&quot;size1&quot;:37.75625},&quot;subLayout&quot;:[{&quot;id&quot;:&quot;2021-04-01T16:15:42&quot;,&quot;margin&quot;:{&quot;bottom&quot;:1.6929999589920044,&quot;left&quot;:2.117000102996826,&quot;right&quot;:0.02600000612437725,&quot;top&quot;:1.6929999589920044},&quot;type&quot;:0},{&quot;id&quot;:&quot;2021-04-01T16:15:4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73b998712faa657abd7"/>
  <p:tag name="KSO_WM_CHIP_FILLPROP" val="[[{&quot;text_align&quot;:&quot;cm&quot;,&quot;text_direction&quot;:&quot;horizontal&quot;,&quot;support_features&quot;:[&quot;creativepic&quot;],&quot;support_big_font&quot;:false,&quot;picture_toward&quot;:1,&quot;picture_dockside&quot;:[&quot;cb&quot;,&quot;rm&quot;,&quot;ct&quot;],&quot;fill_id&quot;:&quot;4c8080feb3514c4084c32dcdf0a35904&quot;,&quot;fill_align&quot;:&quot;cm&quot;,&quot;chip_types&quot;:[&quot;picture&quot;]},{&quot;text_align&quot;:&quot;lb&quot;,&quot;text_direction&quot;:&quot;horizontal&quot;,&quot;support_big_font&quot;:true,&quot;picture_toward&quot;:0,&quot;picture_dockside&quot;:[],&quot;fill_id&quot;:&quot;fbbb26a76a2149cbb36ad93fd7d50dc6&quot;,&quot;fill_align&quot;:&quot;lb&quot;,&quot;chip_types&quot;:[&quot;text&quot;]}]]"/>
  <p:tag name="KSO_WM_CHIP_DECFILLPROP" val="[]"/>
  <p:tag name="KSO_WM_SLIDE_TYPE" val="text"/>
  <p:tag name="KSO_WM_SLIDE_SIZE" val="960*540"/>
  <p:tag name="KSO_WM_SLIDE_POSITION" val="0*0"/>
  <p:tag name="KSO_WM_CHIP_GROUPID" val="5fadf73b998712faa657abd6"/>
  <p:tag name="KSO_WM_SLIDE_BK_DARK_LIGHT" val="2"/>
  <p:tag name="KSO_WM_SLIDE_BACKGROUND_TYPE" val="general"/>
  <p:tag name="KSO_WM_SLIDE_SUPPORT_FEATURE_TYPE" val="8"/>
  <p:tag name="KSO_WM_SLIDE_SUBTYPE" val="picTxt"/>
  <p:tag name="KSO_WM_TEMPLATE_ASSEMBLE_XID" val="606570404054ed1e2fb814a1"/>
  <p:tag name="KSO_WM_TEMPLATE_ASSEMBLE_GROUPID" val="606570404054ed1e2fb814a1"/>
</p:tagLst>
</file>

<file path=ppt/tags/tag88.xml><?xml version="1.0" encoding="utf-8"?>
<p:tagLst xmlns:p="http://schemas.openxmlformats.org/presentationml/2006/main">
  <p:tag name="KSO_WM_UNIT_VALUE" val="1227*888"/>
  <p:tag name="KSO_WM_UNIT_HIGHLIGHT"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BEAUTIFY_FLAG" val="#wm#"/>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USER_VIEWPORT" val="{&quot;height&quot;:3463.9370078740158,&quot;width&quot;:7037.858267716535}"/>
  <p:tag name="KSO_WM_UNIT_PLACING_PICTURE_INFO" val="{&quot;code&quot;:&quot;A&quot;,&quot;full_picture&quot;:true,&quot;last_full_picture&quot;:&quot;A&quot;,&quot;margin&quot;:{&quot;bottom&quot;:22.90979388395671,&quot;top&quot;:21.452586206896555},&quot;scheme&quot;:&quot;2-0&quot;,&quot;spacing&quot;:5}"/>
  <p:tag name="KSO_WM_UNIT_PLACING_PICTURE_USER_VIEWPORT_SMARTMENU" val="{&quot;height&quot;:2881.873732332526,&quot;width&quot;:6030.0396728515625}"/>
  <p:tag name="KSO_WM_UNIT_PLACING_PICTURE_USER_RELATIVERECTANGLE_SMARTMENU" val="{&quot;bottom&quot;:0,&quot;left&quot;:0,&quot;right&quot;:0,&quot;top&quot;:0}"/>
</p:tagLst>
</file>

<file path=ppt/tags/tag89.xml><?xml version="1.0" encoding="utf-8"?>
<p:tagLst xmlns:p="http://schemas.openxmlformats.org/presentationml/2006/main">
  <p:tag name="KSO_WM_UNIT_VALUE" val="1227*888"/>
  <p:tag name="KSO_WM_UNIT_HIGHLIGHT" val="0"/>
  <p:tag name="KSO_WM_UNIT_DIAGRAM_ISNUMVISUAL" val="0"/>
  <p:tag name="KSO_WM_UNIT_DIAGRAM_ISREFERUNIT" val="0"/>
  <p:tag name="KSO_WM_UNIT_TYPE" val="d"/>
  <p:tag name="KSO_WM_UNIT_INDEX" val="1"/>
  <p:tag name="KSO_WM_UNIT_ID" val="diagram20211907_1*d*1"/>
  <p:tag name="KSO_WM_TEMPLATE_CATEGORY" val="diagram"/>
  <p:tag name="KSO_WM_TEMPLATE_INDEX" val="20211907"/>
  <p:tag name="KSO_WM_UNIT_LAYERLEVEL" val="1"/>
  <p:tag name="KSO_WM_TAG_VERSION" val="1.0"/>
  <p:tag name="KSO_WM_BEAUTIFY_FLAG" val="#wm#"/>
  <p:tag name="KSO_WM_CHIP_GROUPID" val="5e7310da9a230a26b9e88a19"/>
  <p:tag name="KSO_WM_CHIP_XID" val="5e7310da9a230a26b9e88a1a"/>
  <p:tag name="KSO_WM_UNIT_DEC_AREA_ID" val="8b273ce17aac49099a6c3a722ecace6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c5e857474f4790b1ba63bbd955f616"/>
  <p:tag name="KSO_WM_UNIT_PLACING_PICTURE" val="ebc5e857474f4790b1ba63bbd955f616"/>
  <p:tag name="KSO_WM_TEMPLATE_ASSEMBLE_XID" val="60656f114054ed1e2fb802db"/>
  <p:tag name="KSO_WM_TEMPLATE_ASSEMBLE_GROUPID" val="60656f114054ed1e2fb802db"/>
  <p:tag name="KSO_WM_UNIT_PLACING_PICTURE_USER_VIEWPORT" val="{&quot;height&quot;:3883.464566929134,&quot;width&quot;:9155.905511811023}"/>
  <p:tag name="KSO_WM_UNIT_PLACING_PICTURE_INFO" val="{&quot;code&quot;:&quot;A&quot;,&quot;full_picture&quot;:true,&quot;last_full_picture&quot;:&quot;A&quot;,&quot;margin&quot;:{&quot;bottom&quot;:22.90979388395671,&quot;top&quot;:21.452586206896555},&quot;scheme&quot;:&quot;2-0&quot;,&quot;spacing&quot;:5}"/>
  <p:tag name="KSO_WM_UNIT_PLACING_PICTURE_USER_VIEWPORT_SMARTMENU" val="{&quot;height&quot;:3040.878665850409,&quot;width&quot;:6030.0396728515625}"/>
  <p:tag name="KSO_WM_UNIT_PLACING_PICTURE_USER_RELATIVERECTANGLE_SMARTMENU" val="{&quot;bottom&quot;:0,&quot;left&quot;:0,&quot;right&quot;:0,&quot;top&quot;:0}"/>
</p:tagLst>
</file>

<file path=ppt/tags/tag9.xml><?xml version="1.0" encoding="utf-8"?>
<p:tagLst xmlns:p="http://schemas.openxmlformats.org/presentationml/2006/main">
  <p:tag name="KSO_WM_UNIT_NOCLEAR" val="0"/>
  <p:tag name="KSO_WM_UNIT_VALUE" val="156"/>
  <p:tag name="KSO_WM_UNIT_HIGHLIGHT" val="0"/>
  <p:tag name="KSO_WM_UNIT_COMPATIBLE" val="0"/>
  <p:tag name="KSO_WM_UNIT_DIAGRAM_ISNUMVISUAL" val="0"/>
  <p:tag name="KSO_WM_UNIT_DIAGRAM_ISREFERUNIT" val="0"/>
  <p:tag name="KSO_WM_UNIT_ID" val="diagram30177841_1*f*2"/>
  <p:tag name="KSO_WM_TEMPLATE_CATEGORY" val="diagram"/>
  <p:tag name="KSO_WM_TEMPLATE_INDEX" val="30177841"/>
  <p:tag name="KSO_WM_UNIT_LAYERLEVEL" val="1"/>
  <p:tag name="KSO_WM_TAG_VERSION" val="1.0"/>
  <p:tag name="KSO_WM_UNIT_PRESET_TEXT" val="点击此处添加正文，文字是您思想的提炼，请言简意赅的阐述您的观点。&#13;根据需要您可以酌情增减文字，以便观者可以准确的理解您所传达的完整信息。为了最终演示发布的良好效果，请您尽量提炼思想的精髓。&#13;正如我们都希望改变世界，希望给人带去光明，但更多时候只需播下一颗种子，自然有微光照拂，雨露滋养。恰如其分的表达观点，往往可以事半功倍。"/>
  <p:tag name="KSO_WM_UNIT_SUBTYPE" val="a"/>
  <p:tag name="KSO_WM_UNIT_TEXT_FILL_FORE_SCHEMECOLOR_INDEX_BRIGHTNESS" val="0.25"/>
  <p:tag name="KSO_WM_UNIT_TEXT_FILL_FORE_SCHEMECOLOR_INDEX" val="13"/>
  <p:tag name="KSO_WM_UNIT_TEXT_FILL_TYPE" val="1"/>
</p:tagLst>
</file>

<file path=ppt/tags/tag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07_1*f*1"/>
  <p:tag name="KSO_WM_TEMPLATE_CATEGORY" val="diagram"/>
  <p:tag name="KSO_WM_TEMPLATE_INDEX" val="20211907"/>
  <p:tag name="KSO_WM_UNIT_LAYERLEVEL" val="1"/>
  <p:tag name="KSO_WM_TAG_VERSION" val="1.0"/>
  <p:tag name="KSO_WM_BEAUTIFY_FLAG" val="#wm#"/>
  <p:tag name="KSO_WM_UNIT_DEFAULT_FONT" val="14;20;2"/>
  <p:tag name="KSO_WM_UNIT_BLOCK" val="0"/>
  <p:tag name="KSO_WM_UNIT_VALUE" val="416"/>
  <p:tag name="KSO_WM_UNIT_SHOW_EDIT_AREA_INDICATION" val="1"/>
  <p:tag name="KSO_WM_CHIP_GROUPID" val="5e6b05596848fb12bee65ac8"/>
  <p:tag name="KSO_WM_CHIP_XID" val="5e6b05596848fb12bee65aca"/>
  <p:tag name="KSO_WM_UNIT_DEC_AREA_ID" val="72574218903845829fefbcdd848a08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594517c88f4493a258b9c6261e778f"/>
  <p:tag name="KSO_WM_UNIT_SUPPORT_UNIT_TYPE" val="[&quot;l&quot;,&quot;m&quot;,&quot;n&quot;,&quot;o&quot;,&quot;p&quot;,&quot;q&quot;,&quot;r&quot;,&quot;δ&quot;,&quot;ε&quot;,&quot;ζ&quot;,&quot;η&quot;]"/>
  <p:tag name="KSO_WM_UNIT_TEXT_FILL_FORE_SCHEMECOLOR_INDEX_BRIGHTNESS" val="0.25"/>
  <p:tag name="KSO_WM_UNIT_TEXT_FILL_FORE_SCHEMECOLOR_INDEX" val="13"/>
  <p:tag name="KSO_WM_UNIT_TEXT_FILL_TYPE" val="1"/>
  <p:tag name="KSO_WM_TEMPLATE_ASSEMBLE_XID" val="60656f114054ed1e2fb802db"/>
  <p:tag name="KSO_WM_TEMPLATE_ASSEMBLE_GROUPID" val="60656f114054ed1e2fb802db"/>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e7fb4d2eef944746a9064f37faf1d91a&quot;,&quot;fill_align&quot;:&quot;rm&quot;,&quot;chip_types&quot;:[&quot;pictext&quot;,&quot;text&quot;,&quot;picture&quot;]},{&quot;text_align&quot;:&quot;lm&quot;,&quot;text_direction&quot;:&quot;horizontal&quot;,&quot;support_features&quot;:[&quot;collage&quot;,&quot;carousel&quot;,&quot;creativecrop&quot;],&quot;support_big_font&quot;:false,&quot;picture_toward&quot;:0,&quot;picture_dockside&quot;:[],&quot;fill_id&quot;:&quot;001233d6ce96421fa17ed1dac7b5956e&quot;,&quot;fill_align&quot;:&quot;lm&quot;,&quot;chip_types&quot;:[&quot;diagram&quot;,&quot;pictext&quot;,&quot;picture&quot;,&quot;chart&quot;,&quot;table&quot;,&quot;video&quot;]}],[{&quot;text_align&quot;:&quot;lm&quot;,&quot;text_direction&quot;:&quot;horizontal&quot;,&quot;support_features&quot;:[&quot;collage&quot;,&quot;carousel&quot;],&quot;support_big_font&quot;:false,&quot;picture_toward&quot;:0,&quot;picture_dockside&quot;:[],&quot;fill_id&quot;:&quot;e7fb4d2eef944746a9064f37faf1d91a&quot;,&quot;fill_align&quot;:&quot;rm&quot;,&quot;chip_types&quot;:[&quot;picture&quot;]},{&quot;text_align&quot;:&quot;lm&quot;,&quot;text_direction&quot;:&quot;horizontal&quot;,&quot;support_big_font&quot;:false,&quot;picture_toward&quot;:0,&quot;picture_dockside&quot;:[],&quot;fill_id&quot;:&quot;001233d6ce96421fa17ed1dac7b5956e&quot;,&quot;fill_align&quot;:&quot;lm&quot;,&quot;chip_types&quot;:[&quot;diagram&quot;,&quot;text&quot;]}]]"/>
  <p:tag name="KSO_WM_SLIDE_ID" val="diagram2021190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48"/>
  <p:tag name="KSO_WM_SLIDE_POSITION" val="48*96"/>
  <p:tag name="KSO_WM_TAG_VERSION" val="1.0"/>
  <p:tag name="KSO_WM_BEAUTIFY_FLAG" val="#wm#"/>
  <p:tag name="KSO_WM_TEMPLATE_CATEGORY" val="diagram"/>
  <p:tag name="KSO_WM_TEMPLATE_INDEX" val="20211907"/>
  <p:tag name="KSO_WM_SLIDE_LAYOUT" val="d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26:52&quot;,&quot;maxSize&quot;:{&quot;size1&quot;:39.99963513759818},&quot;minSize&quot;:{&quot;size1&quot;:32.49963513759818},&quot;normalSize&quot;:{&quot;size1&quot;:37.65588513759818},&quot;subLayout&quot;:[{&quot;id&quot;:&quot;2021-04-01T15:26:52&quot;,&quot;margin&quot;:{&quot;bottom&quot;:2.5399999618530273,&quot;left&quot;:1.6929999589920044,&quot;right&quot;:0.4230000674724579,&quot;top&quot;:2.5399999618530273},&quot;type&quot;:0},{&quot;id&quot;:&quot;2021-04-01T15:26:52&quot;,&quot;margin&quot;:{&quot;bottom&quot;:2.5399999618530273,&quot;left&quot;:0.4230000674724579,&quot;right&quot;:1.6929999589920044,&quot;top&quot;:2.5399999618530273},&quot;type&quot;:0}],&quot;type&quot;:0}"/>
  <p:tag name="KSO_WM_SLIDE_BACKGROUND" val="[&quot;general&quot;]"/>
  <p:tag name="KSO_WM_SLIDE_RATIO" val="1.777778"/>
  <p:tag name="KSO_WM_CHIP_XID" val="5ef0a1cf0e56d0f322bebb32"/>
  <p:tag name="KSO_WM_SLIDE_CAN_ADD_NAVIGATION" val="1"/>
  <p:tag name="KSO_WM_CHIP_DECFILLPROP" val="[]"/>
  <p:tag name="KSO_WM_CHIP_GROUPID" val="5ef0a1cf0e56d0f322bebb31"/>
  <p:tag name="KSO_WM_SLIDE_BK_DARK_LIGHT" val="2"/>
  <p:tag name="KSO_WM_SLIDE_BACKGROUND_TYPE" val="general"/>
  <p:tag name="KSO_WM_SLIDE_SUPPORT_FEATURE_TYPE" val="3"/>
  <p:tag name="KSO_WM_TEMPLATE_ASSEMBLE_XID" val="60656f114054ed1e2fb802db"/>
  <p:tag name="KSO_WM_TEMPLATE_ASSEMBLE_GROUPID" val="60656f114054ed1e2fb802db"/>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216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216"/>
  <p:tag name="KSO_WM_UNIT_VALUE" val="1150"/>
  <p:tag name="KSO_WM_TEMPLATE_ASSEMBLE_XID" val="60656f2e4054ed1e2fb80507"/>
  <p:tag name="KSO_WM_TEMPLATE_ASSEMBLE_GROUPID" val="60656f2e4054ed1e2fb80507"/>
</p:tagLst>
</file>

<file path=ppt/tags/tag95.xml><?xml version="1.0" encoding="utf-8"?>
<p:tagLst xmlns:p="http://schemas.openxmlformats.org/presentationml/2006/main">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KSO_WM_UNIT_PLACING_PICTURE_USER_VIEWPORT" val="{&quot;height&quot;:3645.3543307086616,&quot;width&quot;:8573.697637795276}"/>
  <p:tag name="KSO_WM_UNIT_PLACING_PICTURE_INFO" val="{&quot;code&quot;:&quot;&quot;,&quot;full_picture&quot;:false,&quot;scheme&quot;:&quot;2-0&quot;,&quot;spacing&quot;:5}"/>
  <p:tag name="KSO_WM_UNIT_PLACING_PICTURE_USER_VIEWPORT_SMARTMENU" val="{&quot;height&quot;:3645,&quot;width&quot;:10500.179443359375}"/>
  <p:tag name="KSO_WM_UNIT_PLACING_PICTURE_USER_RELATIVERECTANGLE_SMARTMENU" val="{&quot;bottom&quot;:0.09179269048485152,&quot;left&quot;:0,&quot;right&quot;:0,&quot;top&quot;:0.09179269048485152}"/>
  <p:tag name="KSO_WM_UNIT_PLACING_PICTURE_COLLAGE_VIEWPORT" val="{&quot;height&quot;:3527.4193548387098,&quot;width&quot;:9511.935483870968}"/>
</p:tagLst>
</file>

<file path=ppt/tags/tag96.xml><?xml version="1.0" encoding="utf-8"?>
<p:tagLst xmlns:p="http://schemas.openxmlformats.org/presentationml/2006/main">
  <p:tag name="KSO_WM_UNIT_VALUE" val="1311*2030"/>
  <p:tag name="KSO_WM_UNIT_HIGHLIGHT"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KSO_WM_UNIT_PLACING_PICTURE_USER_VIEWPORT" val="{&quot;height&quot;:3696.3779527559054,&quot;width&quot;:6654.23622047244}"/>
  <p:tag name="KSO_WM_UNIT_PLACING_PICTURE_INFO" val="{&quot;code&quot;:&quot;&quot;,&quot;full_picture&quot;:false,&quot;scheme&quot;:&quot;2-0&quot;,&quot;spacing&quot;:5}"/>
  <p:tag name="KSO_WM_UNIT_PLACING_PICTURE_USER_VIEWPORT_SMARTMENU" val="{&quot;height&quot;:3645,&quot;width&quot;:10500.179443359375}"/>
  <p:tag name="KSO_WM_UNIT_PLACING_PICTURE_USER_RELATIVERECTANGLE_SMARTMENU" val="{&quot;bottom&quot;:0.1875767678356501,&quot;left&quot;:0,&quot;right&quot;:0,&quot;top&quot;:0.1875767678356501}"/>
  <p:tag name="KSO_WM_UNIT_PLACING_PICTURE_COLLAGE_VIEWPORT" val="{&quot;height&quot;:3527.4193548387098,&quot;width&quot;:9511.935483870968}"/>
</p:tagLst>
</file>

<file path=ppt/tags/tag97.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5bq1q4h">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a:gradFill>
              <a:gsLst>
                <a:gs pos="0">
                  <a:srgbClr val="FAECAA"/>
                </a:gs>
                <a:gs pos="100000">
                  <a:srgbClr val="FABD65"/>
                </a:gs>
              </a:gsLst>
              <a:lin ang="5400000" scaled="1"/>
            </a:gradFill>
            <a:effectLst/>
            <a:latin typeface="Book Antiqua" panose="02040602050305030304" pitchFamily="18" charset="0"/>
            <a:ea typeface="+mn-ea"/>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3067</Words>
  <Application>WPS 演示</Application>
  <PresentationFormat>宽屏</PresentationFormat>
  <Paragraphs>227</Paragraphs>
  <Slides>21</Slides>
  <Notes>33</Notes>
  <HiddenSlides>0</HiddenSlides>
  <MMClips>4</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21</vt:i4>
      </vt:variant>
    </vt:vector>
  </HeadingPairs>
  <TitlesOfParts>
    <vt:vector size="51" baseType="lpstr">
      <vt:lpstr>Arial</vt:lpstr>
      <vt:lpstr>方正书宋_GBK</vt:lpstr>
      <vt:lpstr>Wingdings</vt:lpstr>
      <vt:lpstr>Book Antiqua</vt:lpstr>
      <vt:lpstr>等线</vt:lpstr>
      <vt:lpstr>Broadway</vt:lpstr>
      <vt:lpstr>微软雅黑 Light</vt:lpstr>
      <vt:lpstr>苹方-简</vt:lpstr>
      <vt:lpstr>微软雅黑</vt:lpstr>
      <vt:lpstr>Comic Sans MS</vt:lpstr>
      <vt:lpstr>Impact</vt:lpstr>
      <vt:lpstr>方正姚体</vt:lpstr>
      <vt:lpstr>汉仪文黑-85W</vt:lpstr>
      <vt:lpstr>冬青黑体简体中文</vt:lpstr>
      <vt:lpstr>Century Gothic</vt:lpstr>
      <vt:lpstr>华光中圆_CNKI</vt:lpstr>
      <vt:lpstr>Thonburi</vt:lpstr>
      <vt:lpstr>Times New Roman</vt:lpstr>
      <vt:lpstr>宋体</vt:lpstr>
      <vt:lpstr>Wingdings</vt:lpstr>
      <vt:lpstr>汉仪书宋二KW</vt:lpstr>
      <vt:lpstr>MV Boli</vt:lpstr>
      <vt:lpstr>Segoe Print</vt:lpstr>
      <vt:lpstr>WPS-Numbers</vt:lpstr>
      <vt:lpstr>Segoe UI</vt:lpstr>
      <vt:lpstr>宋体</vt:lpstr>
      <vt:lpstr>Arial Unicode MS</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skmcwd</Company>
  <LinksUpToDate>false</LinksUpToDate>
  <SharedDoc>false</SharedDoc>
  <HyperlinksChanged>false</HyperlinksChanged>
  <AppVersion>14.0000</AppVersion>
  <Manager>skmcwd</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2022中国近现代史纲要展示</dc:title>
  <dc:creator>skmcwd</dc:creator>
  <cp:keywords>skmcwd.inc</cp:keywords>
  <dc:description>skmcwd</dc:description>
  <cp:lastModifiedBy>zhao</cp:lastModifiedBy>
  <cp:revision>26</cp:revision>
  <dcterms:created xsi:type="dcterms:W3CDTF">2023-05-04T04:00:32Z</dcterms:created>
  <dcterms:modified xsi:type="dcterms:W3CDTF">2023-05-04T04:00:32Z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0x010100F79CC5193334A0458082D1E0C45C818B</vt:lpwstr>
  </property>
  <property fmtid="{D5CDD505-2E9C-101B-9397-08002B2CF9AE}" pid="3" name="KSOProductBuildVer">
    <vt:lpwstr>2052-3.9.1.6204</vt:lpwstr>
  </property>
  <property fmtid="{D5CDD505-2E9C-101B-9397-08002B2CF9AE}" pid="4" name="ICV">
    <vt:lpwstr>047DED6B4FFF4993945A82DF9498623A_12</vt:lpwstr>
  </property>
</Properties>
</file>